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87" r:id="rId4"/>
    <p:sldId id="296" r:id="rId5"/>
    <p:sldId id="298" r:id="rId6"/>
    <p:sldId id="301" r:id="rId7"/>
    <p:sldId id="284" r:id="rId8"/>
    <p:sldId id="291" r:id="rId9"/>
    <p:sldId id="278" r:id="rId10"/>
    <p:sldId id="316" r:id="rId11"/>
    <p:sldId id="313" r:id="rId12"/>
    <p:sldId id="277" r:id="rId13"/>
    <p:sldId id="323" r:id="rId14"/>
    <p:sldId id="319" r:id="rId15"/>
    <p:sldId id="320" r:id="rId16"/>
    <p:sldId id="317" r:id="rId17"/>
    <p:sldId id="324" r:id="rId18"/>
    <p:sldId id="325" r:id="rId19"/>
    <p:sldId id="326" r:id="rId20"/>
    <p:sldId id="321" r:id="rId21"/>
    <p:sldId id="32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8009FB-E8FA-4AF9-80BE-ED3CB2AEE353}">
          <p14:sldIdLst>
            <p14:sldId id="256"/>
            <p14:sldId id="282"/>
            <p14:sldId id="287"/>
            <p14:sldId id="296"/>
            <p14:sldId id="298"/>
            <p14:sldId id="301"/>
            <p14:sldId id="284"/>
            <p14:sldId id="291"/>
            <p14:sldId id="278"/>
            <p14:sldId id="316"/>
            <p14:sldId id="313"/>
            <p14:sldId id="277"/>
            <p14:sldId id="323"/>
            <p14:sldId id="319"/>
            <p14:sldId id="320"/>
            <p14:sldId id="317"/>
            <p14:sldId id="324"/>
            <p14:sldId id="325"/>
            <p14:sldId id="326"/>
            <p14:sldId id="321"/>
            <p14:sldId id="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data.medicare.gov/data/nursing-home-compa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PBJ SCORING METHODOLOGY AND WQIP USE </a:t>
            </a:r>
            <a:br>
              <a:rPr lang="en-US" dirty="0"/>
            </a:br>
            <a:r>
              <a:rPr lang="en-US" dirty="0"/>
              <a:t>REVIEW </a:t>
            </a:r>
          </a:p>
        </p:txBody>
      </p:sp>
      <p:sp>
        <p:nvSpPr>
          <p:cNvPr id="3" name="Subtitle 2"/>
          <p:cNvSpPr>
            <a:spLocks noGrp="1"/>
          </p:cNvSpPr>
          <p:nvPr>
            <p:ph type="subTitle" idx="1"/>
          </p:nvPr>
        </p:nvSpPr>
        <p:spPr/>
        <p:txBody>
          <a:bodyPr/>
          <a:lstStyle/>
          <a:p>
            <a:pPr algn="ctr"/>
            <a:r>
              <a:rPr lang="en-US" dirty="0"/>
              <a:t>Orange County Association of Health Facilities</a:t>
            </a:r>
          </a:p>
          <a:p>
            <a:pPr algn="ctr"/>
            <a:r>
              <a:rPr lang="en-US" dirty="0"/>
              <a:t>September 13, 2023</a:t>
            </a:r>
          </a:p>
        </p:txBody>
      </p:sp>
    </p:spTree>
    <p:extLst>
      <p:ext uri="{BB962C8B-B14F-4D97-AF65-F5344CB8AC3E}">
        <p14:creationId xmlns:p14="http://schemas.microsoft.com/office/powerpoint/2010/main" val="73981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PBJ scoring methodology</a:t>
            </a:r>
          </a:p>
        </p:txBody>
      </p:sp>
      <p:sp>
        <p:nvSpPr>
          <p:cNvPr id="5" name="Content Placeholder 4">
            <a:extLst>
              <a:ext uri="{FF2B5EF4-FFF2-40B4-BE49-F238E27FC236}">
                <a16:creationId xmlns:a16="http://schemas.microsoft.com/office/drawing/2014/main" id="{3C8E0D53-873D-4C79-B417-D3F220725173}"/>
              </a:ext>
            </a:extLst>
          </p:cNvPr>
          <p:cNvSpPr>
            <a:spLocks noGrp="1"/>
          </p:cNvSpPr>
          <p:nvPr>
            <p:ph idx="1"/>
          </p:nvPr>
        </p:nvSpPr>
        <p:spPr/>
        <p:txBody>
          <a:bodyPr/>
          <a:lstStyle/>
          <a:p>
            <a:r>
              <a:rPr lang="en-US" dirty="0"/>
              <a:t>PBJ is now a system of points ratings, with a total possible of 380 points.  </a:t>
            </a:r>
          </a:p>
          <a:p>
            <a:r>
              <a:rPr lang="en-US" dirty="0"/>
              <a:t>There are now a total of 6 measures:  PPD’s for RN, overall nursing, and overall nursing weekend, and turnover for RN, nursing overall, and Administrator. </a:t>
            </a:r>
          </a:p>
          <a:p>
            <a:r>
              <a:rPr lang="en-US" dirty="0"/>
              <a:t>Below are the cut points for the new star ratings.  </a:t>
            </a:r>
          </a:p>
          <a:p>
            <a:r>
              <a:rPr lang="en-US" b="1" i="1" dirty="0">
                <a:solidFill>
                  <a:srgbClr val="FF0000"/>
                </a:solidFill>
              </a:rPr>
              <a:t>1 star </a:t>
            </a:r>
            <a:r>
              <a:rPr lang="en-US" dirty="0">
                <a:solidFill>
                  <a:srgbClr val="FF0000"/>
                </a:solidFill>
              </a:rPr>
              <a:t>	</a:t>
            </a:r>
            <a:r>
              <a:rPr lang="en-US" b="1" i="1" dirty="0">
                <a:solidFill>
                  <a:srgbClr val="FF0000"/>
                </a:solidFill>
              </a:rPr>
              <a:t>2 stars </a:t>
            </a:r>
            <a:r>
              <a:rPr lang="en-US" dirty="0">
                <a:solidFill>
                  <a:srgbClr val="FF0000"/>
                </a:solidFill>
              </a:rPr>
              <a:t>		</a:t>
            </a:r>
            <a:r>
              <a:rPr lang="en-US" b="1" i="1" dirty="0">
                <a:solidFill>
                  <a:srgbClr val="FF0000"/>
                </a:solidFill>
              </a:rPr>
              <a:t>3 stars </a:t>
            </a:r>
            <a:r>
              <a:rPr lang="en-US" dirty="0">
                <a:solidFill>
                  <a:srgbClr val="FF0000"/>
                </a:solidFill>
              </a:rPr>
              <a:t>		</a:t>
            </a:r>
            <a:r>
              <a:rPr lang="en-US" b="1" i="1" dirty="0">
                <a:solidFill>
                  <a:srgbClr val="FF0000"/>
                </a:solidFill>
              </a:rPr>
              <a:t>4 stars </a:t>
            </a:r>
            <a:r>
              <a:rPr lang="en-US" dirty="0">
                <a:solidFill>
                  <a:srgbClr val="FF0000"/>
                </a:solidFill>
              </a:rPr>
              <a:t>		</a:t>
            </a:r>
            <a:r>
              <a:rPr lang="en-US" b="1" i="1" dirty="0">
                <a:solidFill>
                  <a:srgbClr val="FF0000"/>
                </a:solidFill>
              </a:rPr>
              <a:t>5 stars </a:t>
            </a:r>
            <a:r>
              <a:rPr lang="en-US" dirty="0">
                <a:solidFill>
                  <a:srgbClr val="FF0000"/>
                </a:solidFill>
              </a:rPr>
              <a:t>	</a:t>
            </a:r>
          </a:p>
          <a:p>
            <a:r>
              <a:rPr lang="en-US" i="1" dirty="0">
                <a:solidFill>
                  <a:srgbClr val="FF0000"/>
                </a:solidFill>
              </a:rPr>
              <a:t>&lt; 155 </a:t>
            </a:r>
            <a:r>
              <a:rPr lang="en-US" dirty="0">
                <a:solidFill>
                  <a:srgbClr val="FF0000"/>
                </a:solidFill>
              </a:rPr>
              <a:t>	</a:t>
            </a:r>
            <a:r>
              <a:rPr lang="en-US" i="1" dirty="0">
                <a:solidFill>
                  <a:srgbClr val="FF0000"/>
                </a:solidFill>
              </a:rPr>
              <a:t>156 - 204 </a:t>
            </a:r>
            <a:r>
              <a:rPr lang="en-US" dirty="0">
                <a:solidFill>
                  <a:srgbClr val="FF0000"/>
                </a:solidFill>
              </a:rPr>
              <a:t>	</a:t>
            </a:r>
            <a:r>
              <a:rPr lang="en-US" i="1" dirty="0">
                <a:solidFill>
                  <a:srgbClr val="FF0000"/>
                </a:solidFill>
              </a:rPr>
              <a:t>205 - 254 </a:t>
            </a:r>
            <a:r>
              <a:rPr lang="en-US" dirty="0">
                <a:solidFill>
                  <a:srgbClr val="FF0000"/>
                </a:solidFill>
              </a:rPr>
              <a:t>	</a:t>
            </a:r>
            <a:r>
              <a:rPr lang="en-US" i="1" dirty="0">
                <a:solidFill>
                  <a:srgbClr val="FF0000"/>
                </a:solidFill>
              </a:rPr>
              <a:t>255 - 319 </a:t>
            </a:r>
            <a:r>
              <a:rPr lang="en-US" dirty="0">
                <a:solidFill>
                  <a:srgbClr val="FF0000"/>
                </a:solidFill>
              </a:rPr>
              <a:t>	</a:t>
            </a:r>
            <a:r>
              <a:rPr lang="en-US" i="1" dirty="0">
                <a:solidFill>
                  <a:srgbClr val="FF0000"/>
                </a:solidFill>
              </a:rPr>
              <a:t>320 - 380 </a:t>
            </a:r>
            <a:r>
              <a:rPr lang="en-US" dirty="0">
                <a:solidFill>
                  <a:srgbClr val="FF0000"/>
                </a:solidFill>
              </a:rPr>
              <a:t>	</a:t>
            </a:r>
          </a:p>
          <a:p>
            <a:endParaRPr lang="en-US" dirty="0"/>
          </a:p>
          <a:p>
            <a:endParaRPr lang="en-US" dirty="0"/>
          </a:p>
        </p:txBody>
      </p:sp>
    </p:spTree>
    <p:extLst>
      <p:ext uri="{BB962C8B-B14F-4D97-AF65-F5344CB8AC3E}">
        <p14:creationId xmlns:p14="http://schemas.microsoft.com/office/powerpoint/2010/main" val="216446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35289" y="1873956"/>
            <a:ext cx="7800621" cy="4831644"/>
          </a:xfrm>
        </p:spPr>
        <p:txBody>
          <a:bodyPr/>
          <a:lstStyle/>
          <a:p>
            <a:r>
              <a:rPr lang="en-US" dirty="0"/>
              <a:t>Nursing staffing still includes RN and overall, but now includes overall for weekends for a 3</a:t>
            </a:r>
            <a:r>
              <a:rPr lang="en-US" baseline="30000" dirty="0"/>
              <a:t>rd</a:t>
            </a:r>
            <a:r>
              <a:rPr lang="en-US" dirty="0"/>
              <a:t> measure.  </a:t>
            </a:r>
          </a:p>
          <a:p>
            <a:r>
              <a:rPr lang="en-US" dirty="0"/>
              <a:t>PPD calculation is no different than it has been, Adjusted Hours = (Hours Reported/Hours Case-Mix) * Hours National Average</a:t>
            </a:r>
          </a:p>
          <a:p>
            <a:r>
              <a:rPr lang="en-US" dirty="0"/>
              <a:t>Instead of 5 tier star rating for each, is now points.  RN and overall have possible 100 points each, awarded in increments of 10, and weekend possible 50 points, in increments of 5, for total possible of 250, essentially 2/3 of possible total. </a:t>
            </a:r>
          </a:p>
          <a:p>
            <a:r>
              <a:rPr lang="en-US" dirty="0"/>
              <a:t>The deciles used are based on the national distribution of adjusted hours PPD.</a:t>
            </a:r>
          </a:p>
          <a:p>
            <a:endParaRPr lang="en-US" dirty="0"/>
          </a:p>
        </p:txBody>
      </p:sp>
      <p:sp>
        <p:nvSpPr>
          <p:cNvPr id="3" name="Title 2"/>
          <p:cNvSpPr>
            <a:spLocks noGrp="1"/>
          </p:cNvSpPr>
          <p:nvPr>
            <p:ph type="title"/>
          </p:nvPr>
        </p:nvSpPr>
        <p:spPr>
          <a:xfrm>
            <a:off x="1535289" y="609600"/>
            <a:ext cx="7800621" cy="835378"/>
          </a:xfrm>
        </p:spPr>
        <p:txBody>
          <a:bodyPr>
            <a:normAutofit fontScale="90000"/>
          </a:bodyPr>
          <a:lstStyle/>
          <a:p>
            <a:r>
              <a:rPr lang="en-US" b="1" u="sng" dirty="0"/>
              <a:t>Nursing staffing hours measurement and scoring</a:t>
            </a:r>
            <a:br>
              <a:rPr lang="en-US" b="1" u="sng" dirty="0"/>
            </a:br>
            <a:endParaRPr lang="en-US" dirty="0"/>
          </a:p>
        </p:txBody>
      </p:sp>
    </p:spTree>
    <p:extLst>
      <p:ext uri="{BB962C8B-B14F-4D97-AF65-F5344CB8AC3E}">
        <p14:creationId xmlns:p14="http://schemas.microsoft.com/office/powerpoint/2010/main" val="3336067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4756"/>
          </a:xfrm>
        </p:spPr>
        <p:txBody>
          <a:bodyPr/>
          <a:lstStyle/>
          <a:p>
            <a:r>
              <a:rPr lang="en-US" dirty="0"/>
              <a:t>Deciles for staffing points</a:t>
            </a:r>
          </a:p>
        </p:txBody>
      </p:sp>
      <p:pic>
        <p:nvPicPr>
          <p:cNvPr id="6" name="Content Placeholder 5">
            <a:extLst>
              <a:ext uri="{FF2B5EF4-FFF2-40B4-BE49-F238E27FC236}">
                <a16:creationId xmlns:a16="http://schemas.microsoft.com/office/drawing/2014/main" id="{AC31AC06-AE44-4EA8-9596-1A8C50C9B11F}"/>
              </a:ext>
            </a:extLst>
          </p:cNvPr>
          <p:cNvPicPr>
            <a:picLocks noGrp="1" noChangeAspect="1"/>
          </p:cNvPicPr>
          <p:nvPr>
            <p:ph idx="1"/>
          </p:nvPr>
        </p:nvPicPr>
        <p:blipFill>
          <a:blip r:embed="rId2"/>
          <a:stretch>
            <a:fillRect/>
          </a:stretch>
        </p:blipFill>
        <p:spPr>
          <a:xfrm>
            <a:off x="541868" y="1490133"/>
            <a:ext cx="5238044" cy="2754489"/>
          </a:xfrm>
          <a:prstGeom prst="rect">
            <a:avLst/>
          </a:prstGeom>
        </p:spPr>
      </p:pic>
      <p:pic>
        <p:nvPicPr>
          <p:cNvPr id="7" name="Picture 6">
            <a:extLst>
              <a:ext uri="{FF2B5EF4-FFF2-40B4-BE49-F238E27FC236}">
                <a16:creationId xmlns:a16="http://schemas.microsoft.com/office/drawing/2014/main" id="{88FEBE7D-E12E-4B82-98F3-77549902BA8C}"/>
              </a:ext>
            </a:extLst>
          </p:cNvPr>
          <p:cNvPicPr>
            <a:picLocks noChangeAspect="1"/>
          </p:cNvPicPr>
          <p:nvPr/>
        </p:nvPicPr>
        <p:blipFill>
          <a:blip r:embed="rId3"/>
          <a:stretch>
            <a:fillRect/>
          </a:stretch>
        </p:blipFill>
        <p:spPr>
          <a:xfrm>
            <a:off x="448609" y="4244622"/>
            <a:ext cx="5424561" cy="2552921"/>
          </a:xfrm>
          <a:prstGeom prst="rect">
            <a:avLst/>
          </a:prstGeom>
        </p:spPr>
      </p:pic>
      <p:pic>
        <p:nvPicPr>
          <p:cNvPr id="8" name="Picture 7">
            <a:extLst>
              <a:ext uri="{FF2B5EF4-FFF2-40B4-BE49-F238E27FC236}">
                <a16:creationId xmlns:a16="http://schemas.microsoft.com/office/drawing/2014/main" id="{B0DD7215-DF97-47B4-93B6-1D16B7EF3CC2}"/>
              </a:ext>
            </a:extLst>
          </p:cNvPr>
          <p:cNvPicPr>
            <a:picLocks noChangeAspect="1"/>
          </p:cNvPicPr>
          <p:nvPr/>
        </p:nvPicPr>
        <p:blipFill>
          <a:blip r:embed="rId4"/>
          <a:stretch>
            <a:fillRect/>
          </a:stretch>
        </p:blipFill>
        <p:spPr>
          <a:xfrm>
            <a:off x="5966428" y="1490133"/>
            <a:ext cx="3888771" cy="2754489"/>
          </a:xfrm>
          <a:prstGeom prst="rect">
            <a:avLst/>
          </a:prstGeom>
        </p:spPr>
      </p:pic>
    </p:spTree>
    <p:extLst>
      <p:ext uri="{BB962C8B-B14F-4D97-AF65-F5344CB8AC3E}">
        <p14:creationId xmlns:p14="http://schemas.microsoft.com/office/powerpoint/2010/main" val="208755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84FB-01A4-8622-8935-6BF1B4A66B48}"/>
              </a:ext>
            </a:extLst>
          </p:cNvPr>
          <p:cNvSpPr>
            <a:spLocks noGrp="1"/>
          </p:cNvSpPr>
          <p:nvPr>
            <p:ph type="title"/>
          </p:nvPr>
        </p:nvSpPr>
        <p:spPr/>
        <p:txBody>
          <a:bodyPr/>
          <a:lstStyle/>
          <a:p>
            <a:r>
              <a:rPr lang="en-US" dirty="0"/>
              <a:t>CMS Five Star report staffing sample</a:t>
            </a:r>
          </a:p>
        </p:txBody>
      </p:sp>
      <p:pic>
        <p:nvPicPr>
          <p:cNvPr id="5" name="Content Placeholder 4">
            <a:extLst>
              <a:ext uri="{FF2B5EF4-FFF2-40B4-BE49-F238E27FC236}">
                <a16:creationId xmlns:a16="http://schemas.microsoft.com/office/drawing/2014/main" id="{91A1D495-A2B9-D246-93E1-35280D0D056E}"/>
              </a:ext>
            </a:extLst>
          </p:cNvPr>
          <p:cNvPicPr>
            <a:picLocks noGrp="1" noChangeAspect="1"/>
          </p:cNvPicPr>
          <p:nvPr>
            <p:ph idx="1"/>
          </p:nvPr>
        </p:nvPicPr>
        <p:blipFill>
          <a:blip r:embed="rId2"/>
          <a:stretch>
            <a:fillRect/>
          </a:stretch>
        </p:blipFill>
        <p:spPr>
          <a:xfrm>
            <a:off x="2124364" y="2160588"/>
            <a:ext cx="5320145" cy="4697412"/>
          </a:xfrm>
        </p:spPr>
      </p:pic>
    </p:spTree>
    <p:extLst>
      <p:ext uri="{BB962C8B-B14F-4D97-AF65-F5344CB8AC3E}">
        <p14:creationId xmlns:p14="http://schemas.microsoft.com/office/powerpoint/2010/main" val="389835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1" y="1840088"/>
            <a:ext cx="7038621" cy="4865511"/>
          </a:xfrm>
        </p:spPr>
        <p:txBody>
          <a:bodyPr/>
          <a:lstStyle/>
          <a:p>
            <a:r>
              <a:rPr lang="en-US" dirty="0"/>
              <a:t>Turnover points available are 130, with RN and overall nursing having possible 50 points each, awarded in increments of 5, and Administrator having possible of 30, with 30 for no changes, 25 for one, and 10 for two or more.</a:t>
            </a:r>
          </a:p>
          <a:p>
            <a:r>
              <a:rPr lang="en-US" dirty="0"/>
              <a:t>Deciles used are based on the national distribution of turnover percentages.</a:t>
            </a:r>
          </a:p>
          <a:p>
            <a:r>
              <a:rPr lang="en-US" dirty="0"/>
              <a:t>The measurement period is the 12 months prior to the quarter being rated.  For the ratings for the 3</a:t>
            </a:r>
            <a:r>
              <a:rPr lang="en-US" baseline="30000" dirty="0"/>
              <a:t>rd</a:t>
            </a:r>
            <a:r>
              <a:rPr lang="en-US" dirty="0"/>
              <a:t> Q 2023, the turnover is based on four quarters from July 2022-June 2023.</a:t>
            </a:r>
          </a:p>
          <a:p>
            <a:endParaRPr lang="en-US" dirty="0"/>
          </a:p>
        </p:txBody>
      </p:sp>
      <p:sp>
        <p:nvSpPr>
          <p:cNvPr id="3" name="Title 2"/>
          <p:cNvSpPr>
            <a:spLocks noGrp="1"/>
          </p:cNvSpPr>
          <p:nvPr>
            <p:ph type="title"/>
          </p:nvPr>
        </p:nvSpPr>
        <p:spPr>
          <a:xfrm>
            <a:off x="1789290" y="609600"/>
            <a:ext cx="7038621" cy="869244"/>
          </a:xfrm>
        </p:spPr>
        <p:txBody>
          <a:bodyPr>
            <a:normAutofit fontScale="90000"/>
          </a:bodyPr>
          <a:lstStyle/>
          <a:p>
            <a:r>
              <a:rPr lang="en-US" b="1" u="sng" dirty="0"/>
              <a:t>Turnover measurement and scoring</a:t>
            </a:r>
            <a:br>
              <a:rPr lang="en-US" dirty="0"/>
            </a:br>
            <a:endParaRPr lang="en-US" dirty="0"/>
          </a:p>
        </p:txBody>
      </p:sp>
    </p:spTree>
    <p:extLst>
      <p:ext uri="{BB962C8B-B14F-4D97-AF65-F5344CB8AC3E}">
        <p14:creationId xmlns:p14="http://schemas.microsoft.com/office/powerpoint/2010/main" val="996602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6419" y="1467293"/>
            <a:ext cx="8140995" cy="2269067"/>
          </a:xfrm>
        </p:spPr>
        <p:txBody>
          <a:bodyPr>
            <a:normAutofit fontScale="92500" lnSpcReduction="20000"/>
          </a:bodyPr>
          <a:lstStyle/>
          <a:p>
            <a:r>
              <a:rPr lang="en-US" dirty="0"/>
              <a:t>Employees tracked (denominator):  Those who, between 1</a:t>
            </a:r>
            <a:r>
              <a:rPr lang="en-US" baseline="30000" dirty="0"/>
              <a:t>st</a:t>
            </a:r>
            <a:r>
              <a:rPr lang="en-US" dirty="0"/>
              <a:t> day of quarter preceding measurement period (April, 2022 for 3</a:t>
            </a:r>
            <a:r>
              <a:rPr lang="en-US" baseline="30000" dirty="0"/>
              <a:t>rd</a:t>
            </a:r>
            <a:r>
              <a:rPr lang="en-US" dirty="0"/>
              <a:t> Q 2023 scoring) through Dec. 31, 2022, and worked at least 120 hours in any 90 day period in this April 22-Dec 22 period.</a:t>
            </a:r>
          </a:p>
          <a:p>
            <a:r>
              <a:rPr lang="en-US" dirty="0"/>
              <a:t>Employees considered no longer working (numerator):  Any tracked employee from above who has a 60 consecutive day period of not working, between July 1, 2022 and August 30, 2023.  </a:t>
            </a:r>
          </a:p>
          <a:p>
            <a:r>
              <a:rPr lang="en-US" dirty="0"/>
              <a:t>Numerator div. by Denominator = turnover percentage in that category, and then points awarded based on decile ranking.</a:t>
            </a:r>
          </a:p>
          <a:p>
            <a:endParaRPr lang="en-US" dirty="0"/>
          </a:p>
        </p:txBody>
      </p:sp>
      <p:sp>
        <p:nvSpPr>
          <p:cNvPr id="3" name="Title 2"/>
          <p:cNvSpPr>
            <a:spLocks noGrp="1"/>
          </p:cNvSpPr>
          <p:nvPr>
            <p:ph type="title"/>
          </p:nvPr>
        </p:nvSpPr>
        <p:spPr>
          <a:xfrm>
            <a:off x="2743200" y="372141"/>
            <a:ext cx="6354232" cy="1095152"/>
          </a:xfrm>
        </p:spPr>
        <p:txBody>
          <a:bodyPr>
            <a:normAutofit fontScale="90000"/>
          </a:bodyPr>
          <a:lstStyle/>
          <a:p>
            <a:r>
              <a:rPr lang="en-US" b="1" u="sng" dirty="0"/>
              <a:t>Turnover measurement and scoring</a:t>
            </a:r>
            <a:br>
              <a:rPr lang="en-US" dirty="0"/>
            </a:br>
            <a:endParaRPr lang="en-US" dirty="0"/>
          </a:p>
        </p:txBody>
      </p:sp>
      <p:pic>
        <p:nvPicPr>
          <p:cNvPr id="4" name="Picture 3">
            <a:extLst>
              <a:ext uri="{FF2B5EF4-FFF2-40B4-BE49-F238E27FC236}">
                <a16:creationId xmlns:a16="http://schemas.microsoft.com/office/drawing/2014/main" id="{E5C45A7B-A6FF-4058-A1B7-2FB190E41B20}"/>
              </a:ext>
            </a:extLst>
          </p:cNvPr>
          <p:cNvPicPr>
            <a:picLocks noChangeAspect="1"/>
          </p:cNvPicPr>
          <p:nvPr/>
        </p:nvPicPr>
        <p:blipFill>
          <a:blip r:embed="rId2"/>
          <a:stretch>
            <a:fillRect/>
          </a:stretch>
        </p:blipFill>
        <p:spPr>
          <a:xfrm>
            <a:off x="2020186" y="3962401"/>
            <a:ext cx="6590414" cy="2438400"/>
          </a:xfrm>
          <a:prstGeom prst="rect">
            <a:avLst/>
          </a:prstGeom>
        </p:spPr>
      </p:pic>
    </p:spTree>
    <p:extLst>
      <p:ext uri="{BB962C8B-B14F-4D97-AF65-F5344CB8AC3E}">
        <p14:creationId xmlns:p14="http://schemas.microsoft.com/office/powerpoint/2010/main" val="97688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C926B3-AA8B-4414-B114-829EA5FFABBD}"/>
              </a:ext>
            </a:extLst>
          </p:cNvPr>
          <p:cNvPicPr>
            <a:picLocks noGrp="1" noChangeAspect="1"/>
          </p:cNvPicPr>
          <p:nvPr>
            <p:ph idx="1"/>
          </p:nvPr>
        </p:nvPicPr>
        <p:blipFill>
          <a:blip r:embed="rId2"/>
          <a:stretch>
            <a:fillRect/>
          </a:stretch>
        </p:blipFill>
        <p:spPr>
          <a:xfrm>
            <a:off x="1986844" y="458363"/>
            <a:ext cx="6254045" cy="6127011"/>
          </a:xfrm>
          <a:prstGeom prst="rect">
            <a:avLst/>
          </a:prstGeom>
        </p:spPr>
      </p:pic>
      <p:sp>
        <p:nvSpPr>
          <p:cNvPr id="3" name="Title 2"/>
          <p:cNvSpPr>
            <a:spLocks noGrp="1"/>
          </p:cNvSpPr>
          <p:nvPr>
            <p:ph type="title"/>
          </p:nvPr>
        </p:nvSpPr>
        <p:spPr>
          <a:xfrm>
            <a:off x="677334" y="609600"/>
            <a:ext cx="372533" cy="733778"/>
          </a:xfrm>
        </p:spPr>
        <p:txBody>
          <a:bodyPr>
            <a:normAutofit/>
          </a:bodyPr>
          <a:lstStyle/>
          <a:p>
            <a:endParaRPr lang="en-US" sz="1800" dirty="0"/>
          </a:p>
        </p:txBody>
      </p:sp>
    </p:spTree>
    <p:extLst>
      <p:ext uri="{BB962C8B-B14F-4D97-AF65-F5344CB8AC3E}">
        <p14:creationId xmlns:p14="http://schemas.microsoft.com/office/powerpoint/2010/main" val="211690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FA29-693B-D08C-4116-F4FDACC5C592}"/>
              </a:ext>
            </a:extLst>
          </p:cNvPr>
          <p:cNvSpPr>
            <a:spLocks noGrp="1"/>
          </p:cNvSpPr>
          <p:nvPr>
            <p:ph type="title"/>
          </p:nvPr>
        </p:nvSpPr>
        <p:spPr>
          <a:xfrm>
            <a:off x="677334" y="609600"/>
            <a:ext cx="8596668" cy="748145"/>
          </a:xfrm>
        </p:spPr>
        <p:txBody>
          <a:bodyPr/>
          <a:lstStyle/>
          <a:p>
            <a:r>
              <a:rPr lang="en-US" dirty="0"/>
              <a:t>CMS Five Star report turnover sample</a:t>
            </a:r>
          </a:p>
        </p:txBody>
      </p:sp>
      <p:pic>
        <p:nvPicPr>
          <p:cNvPr id="5" name="Content Placeholder 4">
            <a:extLst>
              <a:ext uri="{FF2B5EF4-FFF2-40B4-BE49-F238E27FC236}">
                <a16:creationId xmlns:a16="http://schemas.microsoft.com/office/drawing/2014/main" id="{2DDE1529-AA59-F0F8-7D79-504579815B14}"/>
              </a:ext>
            </a:extLst>
          </p:cNvPr>
          <p:cNvPicPr>
            <a:picLocks noGrp="1" noChangeAspect="1"/>
          </p:cNvPicPr>
          <p:nvPr>
            <p:ph idx="1"/>
          </p:nvPr>
        </p:nvPicPr>
        <p:blipFill>
          <a:blip r:embed="rId2"/>
          <a:stretch>
            <a:fillRect/>
          </a:stretch>
        </p:blipFill>
        <p:spPr>
          <a:xfrm>
            <a:off x="2493819" y="1505527"/>
            <a:ext cx="5043054" cy="5352473"/>
          </a:xfrm>
        </p:spPr>
      </p:pic>
    </p:spTree>
    <p:extLst>
      <p:ext uri="{BB962C8B-B14F-4D97-AF65-F5344CB8AC3E}">
        <p14:creationId xmlns:p14="http://schemas.microsoft.com/office/powerpoint/2010/main" val="188289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50BC-622E-8866-C405-7C84DBD2FFDC}"/>
              </a:ext>
            </a:extLst>
          </p:cNvPr>
          <p:cNvSpPr>
            <a:spLocks noGrp="1"/>
          </p:cNvSpPr>
          <p:nvPr>
            <p:ph type="title"/>
          </p:nvPr>
        </p:nvSpPr>
        <p:spPr/>
        <p:txBody>
          <a:bodyPr/>
          <a:lstStyle/>
          <a:p>
            <a:r>
              <a:rPr lang="en-US" dirty="0"/>
              <a:t>CMS Five Star report turnover sample</a:t>
            </a:r>
          </a:p>
        </p:txBody>
      </p:sp>
      <p:pic>
        <p:nvPicPr>
          <p:cNvPr id="5" name="Content Placeholder 4">
            <a:extLst>
              <a:ext uri="{FF2B5EF4-FFF2-40B4-BE49-F238E27FC236}">
                <a16:creationId xmlns:a16="http://schemas.microsoft.com/office/drawing/2014/main" id="{4B7D5C86-1A13-9FF5-779B-6E37D2BC7E02}"/>
              </a:ext>
            </a:extLst>
          </p:cNvPr>
          <p:cNvPicPr>
            <a:picLocks noGrp="1" noChangeAspect="1"/>
          </p:cNvPicPr>
          <p:nvPr>
            <p:ph idx="1"/>
          </p:nvPr>
        </p:nvPicPr>
        <p:blipFill>
          <a:blip r:embed="rId2"/>
          <a:stretch>
            <a:fillRect/>
          </a:stretch>
        </p:blipFill>
        <p:spPr>
          <a:xfrm>
            <a:off x="2084778" y="1570182"/>
            <a:ext cx="5782482" cy="4112495"/>
          </a:xfrm>
        </p:spPr>
      </p:pic>
    </p:spTree>
    <p:extLst>
      <p:ext uri="{BB962C8B-B14F-4D97-AF65-F5344CB8AC3E}">
        <p14:creationId xmlns:p14="http://schemas.microsoft.com/office/powerpoint/2010/main" val="417855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97EB-A595-E9F1-C3F2-E95D8A1B4D27}"/>
              </a:ext>
            </a:extLst>
          </p:cNvPr>
          <p:cNvSpPr>
            <a:spLocks noGrp="1"/>
          </p:cNvSpPr>
          <p:nvPr>
            <p:ph type="title"/>
          </p:nvPr>
        </p:nvSpPr>
        <p:spPr/>
        <p:txBody>
          <a:bodyPr/>
          <a:lstStyle/>
          <a:p>
            <a:r>
              <a:rPr lang="en-US" dirty="0"/>
              <a:t>CMS Five Star staffing summary</a:t>
            </a:r>
          </a:p>
        </p:txBody>
      </p:sp>
      <p:pic>
        <p:nvPicPr>
          <p:cNvPr id="5" name="Content Placeholder 4">
            <a:extLst>
              <a:ext uri="{FF2B5EF4-FFF2-40B4-BE49-F238E27FC236}">
                <a16:creationId xmlns:a16="http://schemas.microsoft.com/office/drawing/2014/main" id="{A9AEDAFA-1D80-7F73-8BEA-0B5F046AEDAD}"/>
              </a:ext>
            </a:extLst>
          </p:cNvPr>
          <p:cNvPicPr>
            <a:picLocks noGrp="1" noChangeAspect="1"/>
          </p:cNvPicPr>
          <p:nvPr>
            <p:ph idx="1"/>
          </p:nvPr>
        </p:nvPicPr>
        <p:blipFill>
          <a:blip r:embed="rId2"/>
          <a:stretch>
            <a:fillRect/>
          </a:stretch>
        </p:blipFill>
        <p:spPr>
          <a:xfrm>
            <a:off x="2161309" y="1533236"/>
            <a:ext cx="5828145" cy="5126182"/>
          </a:xfrm>
        </p:spPr>
      </p:pic>
    </p:spTree>
    <p:extLst>
      <p:ext uri="{BB962C8B-B14F-4D97-AF65-F5344CB8AC3E}">
        <p14:creationId xmlns:p14="http://schemas.microsoft.com/office/powerpoint/2010/main" val="17872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C22275-5A59-85FC-BC49-20ADAAEBEF69}"/>
              </a:ext>
            </a:extLst>
          </p:cNvPr>
          <p:cNvSpPr txBox="1">
            <a:spLocks/>
          </p:cNvSpPr>
          <p:nvPr/>
        </p:nvSpPr>
        <p:spPr>
          <a:xfrm>
            <a:off x="503087" y="0"/>
            <a:ext cx="6954353" cy="12694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Metrics &amp; scoring</a:t>
            </a:r>
          </a:p>
        </p:txBody>
      </p:sp>
      <p:sp>
        <p:nvSpPr>
          <p:cNvPr id="8" name="Text Placeholder 2">
            <a:extLst>
              <a:ext uri="{FF2B5EF4-FFF2-40B4-BE49-F238E27FC236}">
                <a16:creationId xmlns:a16="http://schemas.microsoft.com/office/drawing/2014/main" id="{C310DB8E-31EF-D27B-CF45-97178070F3AE}"/>
              </a:ext>
            </a:extLst>
          </p:cNvPr>
          <p:cNvSpPr txBox="1">
            <a:spLocks/>
          </p:cNvSpPr>
          <p:nvPr/>
        </p:nvSpPr>
        <p:spPr>
          <a:xfrm>
            <a:off x="980876" y="1441774"/>
            <a:ext cx="9494353" cy="163705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accent1"/>
              </a:buClr>
              <a:buFont typeface="Arial" pitchFamily="34" charset="0"/>
              <a:buNone/>
              <a:defRPr sz="20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accent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9pPr>
          </a:lstStyle>
          <a:p>
            <a:pPr>
              <a:buSzPts val="1600"/>
              <a:buFont typeface="Wingdings 3" panose="05040102010807070707" pitchFamily="18" charset="2"/>
              <a:buChar char=""/>
            </a:pPr>
            <a:r>
              <a:rPr lang="en-US" sz="1800" b="0" dirty="0">
                <a:solidFill>
                  <a:schemeClr val="accent1"/>
                </a:solidFill>
                <a:latin typeface="Century Gothic" panose="020B0502020202020204" pitchFamily="34" charset="0"/>
              </a:rPr>
              <a:t>DHCS will calculate a raw WQIP score between 0 and 100 for each facility, </a:t>
            </a:r>
          </a:p>
          <a:p>
            <a:pPr>
              <a:buSzPts val="1600"/>
              <a:buFont typeface="Wingdings 3" panose="05040102010807070707" pitchFamily="18" charset="2"/>
              <a:buChar char=""/>
            </a:pPr>
            <a:endParaRPr lang="en-US" sz="1800" b="0" dirty="0">
              <a:solidFill>
                <a:schemeClr val="accent1"/>
              </a:solidFill>
              <a:latin typeface="Century Gothic" panose="020B0502020202020204" pitchFamily="34" charset="0"/>
            </a:endParaRPr>
          </a:p>
          <a:p>
            <a:pPr>
              <a:buSzPts val="1600"/>
              <a:buFont typeface="Wingdings 3" panose="05040102010807070707" pitchFamily="18" charset="2"/>
              <a:buChar char=""/>
            </a:pPr>
            <a:r>
              <a:rPr lang="en-US" sz="1800" b="0" dirty="0">
                <a:solidFill>
                  <a:schemeClr val="accent1"/>
                </a:solidFill>
                <a:latin typeface="Century Gothic" panose="020B0502020202020204" pitchFamily="34" charset="0"/>
              </a:rPr>
              <a:t>These are broken down as follows:</a:t>
            </a:r>
          </a:p>
          <a:p>
            <a:endParaRPr lang="en-US" dirty="0"/>
          </a:p>
        </p:txBody>
      </p:sp>
      <p:pic>
        <p:nvPicPr>
          <p:cNvPr id="9" name="Picture 8">
            <a:extLst>
              <a:ext uri="{FF2B5EF4-FFF2-40B4-BE49-F238E27FC236}">
                <a16:creationId xmlns:a16="http://schemas.microsoft.com/office/drawing/2014/main" id="{D8CE3CA3-3112-EB61-BB7C-F0B0381A0813}"/>
              </a:ext>
            </a:extLst>
          </p:cNvPr>
          <p:cNvPicPr>
            <a:picLocks noChangeAspect="1"/>
          </p:cNvPicPr>
          <p:nvPr/>
        </p:nvPicPr>
        <p:blipFill>
          <a:blip r:embed="rId2"/>
          <a:stretch>
            <a:fillRect/>
          </a:stretch>
        </p:blipFill>
        <p:spPr>
          <a:xfrm>
            <a:off x="2107045" y="2763520"/>
            <a:ext cx="8368184" cy="3088640"/>
          </a:xfrm>
          <a:prstGeom prst="rect">
            <a:avLst/>
          </a:prstGeom>
        </p:spPr>
      </p:pic>
    </p:spTree>
    <p:extLst>
      <p:ext uri="{BB962C8B-B14F-4D97-AF65-F5344CB8AC3E}">
        <p14:creationId xmlns:p14="http://schemas.microsoft.com/office/powerpoint/2010/main" val="28374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16D6-84DB-52A8-0367-550950C91F92}"/>
              </a:ext>
            </a:extLst>
          </p:cNvPr>
          <p:cNvSpPr>
            <a:spLocks noGrp="1"/>
          </p:cNvSpPr>
          <p:nvPr>
            <p:ph type="title"/>
          </p:nvPr>
        </p:nvSpPr>
        <p:spPr/>
        <p:txBody>
          <a:bodyPr/>
          <a:lstStyle/>
          <a:p>
            <a:r>
              <a:rPr lang="en-US" dirty="0"/>
              <a:t>Example of turnover management tool</a:t>
            </a:r>
          </a:p>
        </p:txBody>
      </p:sp>
      <p:pic>
        <p:nvPicPr>
          <p:cNvPr id="5" name="Content Placeholder 4">
            <a:extLst>
              <a:ext uri="{FF2B5EF4-FFF2-40B4-BE49-F238E27FC236}">
                <a16:creationId xmlns:a16="http://schemas.microsoft.com/office/drawing/2014/main" id="{0CCEF9F6-99DD-17A3-0528-E9876F142D8C}"/>
              </a:ext>
            </a:extLst>
          </p:cNvPr>
          <p:cNvPicPr>
            <a:picLocks noGrp="1" noChangeAspect="1"/>
          </p:cNvPicPr>
          <p:nvPr>
            <p:ph idx="1"/>
          </p:nvPr>
        </p:nvPicPr>
        <p:blipFill>
          <a:blip r:embed="rId2"/>
          <a:stretch>
            <a:fillRect/>
          </a:stretch>
        </p:blipFill>
        <p:spPr>
          <a:xfrm>
            <a:off x="966657" y="2160588"/>
            <a:ext cx="8018724" cy="3881437"/>
          </a:xfrm>
        </p:spPr>
      </p:pic>
    </p:spTree>
    <p:extLst>
      <p:ext uri="{BB962C8B-B14F-4D97-AF65-F5344CB8AC3E}">
        <p14:creationId xmlns:p14="http://schemas.microsoft.com/office/powerpoint/2010/main" val="43437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1C4F5D-E4D3-AFFF-6D73-F7B97DF63C29}"/>
              </a:ext>
            </a:extLst>
          </p:cNvPr>
          <p:cNvPicPr>
            <a:picLocks noChangeAspect="1"/>
          </p:cNvPicPr>
          <p:nvPr/>
        </p:nvPicPr>
        <p:blipFill>
          <a:blip r:embed="rId2"/>
          <a:stretch>
            <a:fillRect/>
          </a:stretch>
        </p:blipFill>
        <p:spPr>
          <a:xfrm>
            <a:off x="1632708" y="0"/>
            <a:ext cx="8926583" cy="6858000"/>
          </a:xfrm>
          <a:prstGeom prst="rect">
            <a:avLst/>
          </a:prstGeom>
        </p:spPr>
      </p:pic>
    </p:spTree>
    <p:extLst>
      <p:ext uri="{BB962C8B-B14F-4D97-AF65-F5344CB8AC3E}">
        <p14:creationId xmlns:p14="http://schemas.microsoft.com/office/powerpoint/2010/main" val="329546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17" y="0"/>
            <a:ext cx="9601200" cy="784123"/>
          </a:xfrm>
        </p:spPr>
        <p:txBody>
          <a:bodyPr/>
          <a:lstStyle/>
          <a:p>
            <a:r>
              <a:rPr lang="en-US" dirty="0"/>
              <a:t>Staffing Percentiles</a:t>
            </a:r>
          </a:p>
        </p:txBody>
      </p:sp>
      <p:graphicFrame>
        <p:nvGraphicFramePr>
          <p:cNvPr id="12" name="Table 11">
            <a:extLst>
              <a:ext uri="{FF2B5EF4-FFF2-40B4-BE49-F238E27FC236}">
                <a16:creationId xmlns:a16="http://schemas.microsoft.com/office/drawing/2014/main" id="{CF142EFF-6E2E-6A81-DDAC-FE2BCD5DDB8F}"/>
              </a:ext>
            </a:extLst>
          </p:cNvPr>
          <p:cNvGraphicFramePr>
            <a:graphicFrameLocks noGrp="1"/>
          </p:cNvGraphicFramePr>
          <p:nvPr/>
        </p:nvGraphicFramePr>
        <p:xfrm>
          <a:off x="287223" y="1115371"/>
          <a:ext cx="4947968" cy="4340882"/>
        </p:xfrm>
        <a:graphic>
          <a:graphicData uri="http://schemas.openxmlformats.org/drawingml/2006/table">
            <a:tbl>
              <a:tblPr/>
              <a:tblGrid>
                <a:gridCol w="2526828">
                  <a:extLst>
                    <a:ext uri="{9D8B030D-6E8A-4147-A177-3AD203B41FA5}">
                      <a16:colId xmlns:a16="http://schemas.microsoft.com/office/drawing/2014/main" val="1221542080"/>
                    </a:ext>
                  </a:extLst>
                </a:gridCol>
                <a:gridCol w="935150">
                  <a:extLst>
                    <a:ext uri="{9D8B030D-6E8A-4147-A177-3AD203B41FA5}">
                      <a16:colId xmlns:a16="http://schemas.microsoft.com/office/drawing/2014/main" val="1086393523"/>
                    </a:ext>
                  </a:extLst>
                </a:gridCol>
                <a:gridCol w="742995">
                  <a:extLst>
                    <a:ext uri="{9D8B030D-6E8A-4147-A177-3AD203B41FA5}">
                      <a16:colId xmlns:a16="http://schemas.microsoft.com/office/drawing/2014/main" val="2141800400"/>
                    </a:ext>
                  </a:extLst>
                </a:gridCol>
                <a:gridCol w="742995">
                  <a:extLst>
                    <a:ext uri="{9D8B030D-6E8A-4147-A177-3AD203B41FA5}">
                      <a16:colId xmlns:a16="http://schemas.microsoft.com/office/drawing/2014/main" val="449490529"/>
                    </a:ext>
                  </a:extLst>
                </a:gridCol>
              </a:tblGrid>
              <a:tr h="188734">
                <a:tc>
                  <a:txBody>
                    <a:bodyPr/>
                    <a:lstStyle/>
                    <a:p>
                      <a:pPr algn="l" fontAlgn="b"/>
                      <a:r>
                        <a:rPr lang="en-US" sz="1000" b="1" i="0" u="none" strike="noStrike">
                          <a:solidFill>
                            <a:srgbClr val="FFFFFF"/>
                          </a:solidFill>
                          <a:effectLst/>
                          <a:latin typeface="Calibri" panose="020F0502020204030204" pitchFamily="34" charset="0"/>
                        </a:rPr>
                        <a:t>Description</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000" b="1" i="0" u="none" strike="noStrike">
                          <a:solidFill>
                            <a:srgbClr val="FFFFFF"/>
                          </a:solidFill>
                          <a:effectLst/>
                          <a:latin typeface="Calibri" panose="020F0502020204030204" pitchFamily="34" charset="0"/>
                        </a:rPr>
                        <a:t>Percentile</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000" b="1" i="0" u="none" strike="noStrike">
                          <a:solidFill>
                            <a:srgbClr val="FFFFFF"/>
                          </a:solidFill>
                          <a:effectLst/>
                          <a:latin typeface="Calibri" panose="020F0502020204030204" pitchFamily="34" charset="0"/>
                        </a:rPr>
                        <a:t>Category</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000" b="1" i="0" u="none" strike="noStrike">
                          <a:solidFill>
                            <a:srgbClr val="FFFFFF"/>
                          </a:solidFill>
                          <a:effectLst/>
                          <a:latin typeface="Calibri" panose="020F0502020204030204" pitchFamily="34" charset="0"/>
                        </a:rPr>
                        <a:t>Points</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545675080"/>
                  </a:ext>
                </a:extLst>
              </a:tr>
              <a:tr h="188734">
                <a:tc>
                  <a:txBody>
                    <a:bodyPr/>
                    <a:lstStyle/>
                    <a:p>
                      <a:pPr algn="l" fontAlgn="b"/>
                      <a:r>
                        <a:rPr lang="en-US" sz="1000" b="0" i="0" u="none" strike="noStrike">
                          <a:solidFill>
                            <a:srgbClr val="000000"/>
                          </a:solidFill>
                          <a:effectLst/>
                          <a:latin typeface="Calibri" panose="020F0502020204030204" pitchFamily="34" charset="0"/>
                        </a:rPr>
                        <a:t>25th Percentile 4Q Avg. Adj CNA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2.264</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CNA</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91089330"/>
                  </a:ext>
                </a:extLst>
              </a:tr>
              <a:tr h="188734">
                <a:tc>
                  <a:txBody>
                    <a:bodyPr/>
                    <a:lstStyle/>
                    <a:p>
                      <a:pPr algn="l" fontAlgn="b"/>
                      <a:r>
                        <a:rPr lang="en-US" sz="1000" b="0" i="0" u="none" strike="noStrike">
                          <a:solidFill>
                            <a:srgbClr val="000000"/>
                          </a:solidFill>
                          <a:effectLst/>
                          <a:latin typeface="Calibri" panose="020F0502020204030204" pitchFamily="34" charset="0"/>
                        </a:rPr>
                        <a:t>32.5th Percentile 4Q Avg. Adj CNA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2.387</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CNA</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686059285"/>
                  </a:ext>
                </a:extLst>
              </a:tr>
              <a:tr h="188734">
                <a:tc>
                  <a:txBody>
                    <a:bodyPr/>
                    <a:lstStyle/>
                    <a:p>
                      <a:pPr algn="l" fontAlgn="b"/>
                      <a:r>
                        <a:rPr lang="en-US" sz="1000" b="0" i="0" u="none" strike="noStrike">
                          <a:solidFill>
                            <a:srgbClr val="000000"/>
                          </a:solidFill>
                          <a:effectLst/>
                          <a:latin typeface="Calibri" panose="020F0502020204030204" pitchFamily="34" charset="0"/>
                        </a:rPr>
                        <a:t>50th Percentile 4Q Avg. Adj CNA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2.488</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CNA</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98303097"/>
                  </a:ext>
                </a:extLst>
              </a:tr>
              <a:tr h="188734">
                <a:tc>
                  <a:txBody>
                    <a:bodyPr/>
                    <a:lstStyle/>
                    <a:p>
                      <a:pPr algn="l" fontAlgn="b"/>
                      <a:r>
                        <a:rPr lang="en-US" sz="1000" b="0" i="0" u="none" strike="noStrike">
                          <a:solidFill>
                            <a:srgbClr val="000000"/>
                          </a:solidFill>
                          <a:effectLst/>
                          <a:latin typeface="Calibri" panose="020F0502020204030204" pitchFamily="34" charset="0"/>
                        </a:rPr>
                        <a:t>62.5th Percentile 4Q Avg. Adj CNA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2.588</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CNA</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132231602"/>
                  </a:ext>
                </a:extLst>
              </a:tr>
              <a:tr h="188734">
                <a:tc>
                  <a:txBody>
                    <a:bodyPr/>
                    <a:lstStyle/>
                    <a:p>
                      <a:pPr algn="l" fontAlgn="b"/>
                      <a:r>
                        <a:rPr lang="en-US" sz="1000" b="0" i="0" u="none" strike="noStrike">
                          <a:solidFill>
                            <a:srgbClr val="000000"/>
                          </a:solidFill>
                          <a:effectLst/>
                          <a:latin typeface="Calibri" panose="020F0502020204030204" pitchFamily="34" charset="0"/>
                        </a:rPr>
                        <a:t>75th Percentile 4Q Avg. Adj CNA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2.730</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CNA</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697326236"/>
                  </a:ext>
                </a:extLst>
              </a:tr>
              <a:tr h="188734">
                <a:tc>
                  <a:txBody>
                    <a:bodyPr/>
                    <a:lstStyle/>
                    <a:p>
                      <a:pPr algn="l" fontAlgn="b"/>
                      <a:r>
                        <a:rPr lang="en-US" sz="1000" b="0" i="0" u="none" strike="noStrike">
                          <a:solidFill>
                            <a:srgbClr val="000000"/>
                          </a:solidFill>
                          <a:effectLst/>
                          <a:latin typeface="Calibri" panose="020F0502020204030204" pitchFamily="34" charset="0"/>
                        </a:rPr>
                        <a:t>90th Percentile 4Q Avg. Adj CNA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3.043</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CNA</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571090944"/>
                  </a:ext>
                </a:extLst>
              </a:tr>
              <a:tr h="188734">
                <a:tc>
                  <a:txBody>
                    <a:bodyPr/>
                    <a:lstStyle/>
                    <a:p>
                      <a:pPr algn="l" fontAlgn="b"/>
                      <a:endParaRPr lang="en-US" sz="1000" b="0" i="0" u="none" strike="noStrike">
                        <a:solidFill>
                          <a:srgbClr val="000000"/>
                        </a:solidFill>
                        <a:effectLst/>
                        <a:latin typeface="Calibri" panose="020F0502020204030204" pitchFamily="34" charset="0"/>
                      </a:endParaRP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21197652"/>
                  </a:ext>
                </a:extLst>
              </a:tr>
              <a:tr h="188734">
                <a:tc>
                  <a:txBody>
                    <a:bodyPr/>
                    <a:lstStyle/>
                    <a:p>
                      <a:pPr algn="l" fontAlgn="b"/>
                      <a:r>
                        <a:rPr lang="en-US" sz="1000" b="1" i="0" u="none" strike="noStrike">
                          <a:solidFill>
                            <a:srgbClr val="FFFFFF"/>
                          </a:solidFill>
                          <a:effectLst/>
                          <a:latin typeface="Calibri" panose="020F0502020204030204" pitchFamily="34" charset="0"/>
                        </a:rPr>
                        <a:t>Description</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000" b="1" i="0" u="none" strike="noStrike">
                          <a:solidFill>
                            <a:srgbClr val="FFFFFF"/>
                          </a:solidFill>
                          <a:effectLst/>
                          <a:latin typeface="Calibri" panose="020F0502020204030204" pitchFamily="34" charset="0"/>
                        </a:rPr>
                        <a:t>Percentile</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000" b="1" i="0" u="none" strike="noStrike">
                          <a:solidFill>
                            <a:srgbClr val="FFFFFF"/>
                          </a:solidFill>
                          <a:effectLst/>
                          <a:latin typeface="Calibri" panose="020F0502020204030204" pitchFamily="34" charset="0"/>
                        </a:rPr>
                        <a:t>Category</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000" b="1" i="0" u="none" strike="noStrike">
                          <a:solidFill>
                            <a:srgbClr val="FFFFFF"/>
                          </a:solidFill>
                          <a:effectLst/>
                          <a:latin typeface="Calibri" panose="020F0502020204030204" pitchFamily="34" charset="0"/>
                        </a:rPr>
                        <a:t>Points</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681266740"/>
                  </a:ext>
                </a:extLst>
              </a:tr>
              <a:tr h="188734">
                <a:tc>
                  <a:txBody>
                    <a:bodyPr/>
                    <a:lstStyle/>
                    <a:p>
                      <a:pPr algn="l" fontAlgn="b"/>
                      <a:r>
                        <a:rPr lang="en-US" sz="1000" b="0" i="0" u="none" strike="noStrike">
                          <a:solidFill>
                            <a:srgbClr val="000000"/>
                          </a:solidFill>
                          <a:effectLst/>
                          <a:latin typeface="Calibri" panose="020F0502020204030204" pitchFamily="34" charset="0"/>
                        </a:rPr>
                        <a:t>25th Percentile 4Q Avg. Adj LVN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0.987</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LVN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47198427"/>
                  </a:ext>
                </a:extLst>
              </a:tr>
              <a:tr h="188734">
                <a:tc>
                  <a:txBody>
                    <a:bodyPr/>
                    <a:lstStyle/>
                    <a:p>
                      <a:pPr algn="l" fontAlgn="b"/>
                      <a:r>
                        <a:rPr lang="en-US" sz="1000" b="0" i="0" u="none" strike="noStrike">
                          <a:solidFill>
                            <a:srgbClr val="000000"/>
                          </a:solidFill>
                          <a:effectLst/>
                          <a:latin typeface="Calibri" panose="020F0502020204030204" pitchFamily="34" charset="0"/>
                        </a:rPr>
                        <a:t>32.5th Percentile 4Q Avg. Adj LVN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1.068</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LVN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65518398"/>
                  </a:ext>
                </a:extLst>
              </a:tr>
              <a:tr h="188734">
                <a:tc>
                  <a:txBody>
                    <a:bodyPr/>
                    <a:lstStyle/>
                    <a:p>
                      <a:pPr algn="l" fontAlgn="b"/>
                      <a:r>
                        <a:rPr lang="en-US" sz="1000" b="0" i="0" u="none" strike="noStrike">
                          <a:solidFill>
                            <a:srgbClr val="000000"/>
                          </a:solidFill>
                          <a:effectLst/>
                          <a:latin typeface="Calibri" panose="020F0502020204030204" pitchFamily="34" charset="0"/>
                        </a:rPr>
                        <a:t>50th Percentile 4Q Avg. Adj LVN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1.146</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LVN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882638397"/>
                  </a:ext>
                </a:extLst>
              </a:tr>
              <a:tr h="188734">
                <a:tc>
                  <a:txBody>
                    <a:bodyPr/>
                    <a:lstStyle/>
                    <a:p>
                      <a:pPr algn="l" fontAlgn="b"/>
                      <a:r>
                        <a:rPr lang="en-US" sz="1000" b="0" i="0" u="none" strike="noStrike">
                          <a:solidFill>
                            <a:srgbClr val="000000"/>
                          </a:solidFill>
                          <a:effectLst/>
                          <a:latin typeface="Calibri" panose="020F0502020204030204" pitchFamily="34" charset="0"/>
                        </a:rPr>
                        <a:t>62.5th Percentile 4Q Avg. Adj LVN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1.243</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LVN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232038758"/>
                  </a:ext>
                </a:extLst>
              </a:tr>
              <a:tr h="188734">
                <a:tc>
                  <a:txBody>
                    <a:bodyPr/>
                    <a:lstStyle/>
                    <a:p>
                      <a:pPr algn="l" fontAlgn="b"/>
                      <a:r>
                        <a:rPr lang="en-US" sz="1000" b="0" i="0" u="none" strike="noStrike">
                          <a:solidFill>
                            <a:srgbClr val="000000"/>
                          </a:solidFill>
                          <a:effectLst/>
                          <a:latin typeface="Calibri" panose="020F0502020204030204" pitchFamily="34" charset="0"/>
                        </a:rPr>
                        <a:t>75th Percentile 4Q Avg. Adj LVN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1.352</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LVN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dirty="0">
                          <a:solidFill>
                            <a:srgbClr val="000000"/>
                          </a:solidFill>
                          <a:effectLst/>
                          <a:latin typeface="Calibri" panose="020F0502020204030204" pitchFamily="34" charset="0"/>
                        </a:rPr>
                        <a:t>5</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879387023"/>
                  </a:ext>
                </a:extLst>
              </a:tr>
              <a:tr h="188734">
                <a:tc>
                  <a:txBody>
                    <a:bodyPr/>
                    <a:lstStyle/>
                    <a:p>
                      <a:pPr algn="l" fontAlgn="b"/>
                      <a:r>
                        <a:rPr lang="en-US" sz="1000" b="0" i="0" u="none" strike="noStrike">
                          <a:solidFill>
                            <a:srgbClr val="000000"/>
                          </a:solidFill>
                          <a:effectLst/>
                          <a:latin typeface="Calibri" panose="020F0502020204030204" pitchFamily="34" charset="0"/>
                        </a:rPr>
                        <a:t>90th Percentile 4Q Avg. Adj LVN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1.613</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LVN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50773475"/>
                  </a:ext>
                </a:extLst>
              </a:tr>
              <a:tr h="188734">
                <a:tc>
                  <a:txBody>
                    <a:bodyPr/>
                    <a:lstStyle/>
                    <a:p>
                      <a:pPr algn="l" fontAlgn="b"/>
                      <a:endParaRPr lang="en-US" sz="1000" b="0" i="0" u="none" strike="noStrike">
                        <a:solidFill>
                          <a:srgbClr val="000000"/>
                        </a:solidFill>
                        <a:effectLst/>
                        <a:latin typeface="Calibri" panose="020F0502020204030204" pitchFamily="34" charset="0"/>
                      </a:endParaRP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134766444"/>
                  </a:ext>
                </a:extLst>
              </a:tr>
              <a:tr h="188734">
                <a:tc>
                  <a:txBody>
                    <a:bodyPr/>
                    <a:lstStyle/>
                    <a:p>
                      <a:pPr algn="l" fontAlgn="b"/>
                      <a:r>
                        <a:rPr lang="en-US" sz="1000" b="1" i="0" u="none" strike="noStrike">
                          <a:solidFill>
                            <a:srgbClr val="FFFFFF"/>
                          </a:solidFill>
                          <a:effectLst/>
                          <a:latin typeface="Calibri" panose="020F0502020204030204" pitchFamily="34" charset="0"/>
                        </a:rPr>
                        <a:t>Description</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000" b="1" i="0" u="none" strike="noStrike">
                          <a:solidFill>
                            <a:srgbClr val="FFFFFF"/>
                          </a:solidFill>
                          <a:effectLst/>
                          <a:latin typeface="Calibri" panose="020F0502020204030204" pitchFamily="34" charset="0"/>
                        </a:rPr>
                        <a:t>Percentile</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000" b="1" i="0" u="none" strike="noStrike">
                          <a:solidFill>
                            <a:srgbClr val="FFFFFF"/>
                          </a:solidFill>
                          <a:effectLst/>
                          <a:latin typeface="Calibri" panose="020F0502020204030204" pitchFamily="34" charset="0"/>
                        </a:rPr>
                        <a:t>Category</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000" b="1" i="0" u="none" strike="noStrike">
                          <a:solidFill>
                            <a:srgbClr val="FFFFFF"/>
                          </a:solidFill>
                          <a:effectLst/>
                          <a:latin typeface="Calibri" panose="020F0502020204030204" pitchFamily="34" charset="0"/>
                        </a:rPr>
                        <a:t>Points</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488138619"/>
                  </a:ext>
                </a:extLst>
              </a:tr>
              <a:tr h="188734">
                <a:tc>
                  <a:txBody>
                    <a:bodyPr/>
                    <a:lstStyle/>
                    <a:p>
                      <a:pPr algn="l" fontAlgn="b"/>
                      <a:r>
                        <a:rPr lang="en-US" sz="1000" b="0" i="0" u="none" strike="noStrike">
                          <a:solidFill>
                            <a:srgbClr val="000000"/>
                          </a:solidFill>
                          <a:effectLst/>
                          <a:latin typeface="Calibri" panose="020F0502020204030204" pitchFamily="34" charset="0"/>
                        </a:rPr>
                        <a:t>25th Percentile 4Q Avg. Adj RN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0.369</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RN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5137977"/>
                  </a:ext>
                </a:extLst>
              </a:tr>
              <a:tr h="188734">
                <a:tc>
                  <a:txBody>
                    <a:bodyPr/>
                    <a:lstStyle/>
                    <a:p>
                      <a:pPr algn="l" fontAlgn="b"/>
                      <a:r>
                        <a:rPr lang="en-US" sz="1000" b="0" i="0" u="none" strike="noStrike">
                          <a:solidFill>
                            <a:srgbClr val="000000"/>
                          </a:solidFill>
                          <a:effectLst/>
                          <a:latin typeface="Calibri" panose="020F0502020204030204" pitchFamily="34" charset="0"/>
                        </a:rPr>
                        <a:t>32.5th Percentile 4Q Avg. Adj RN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0.431</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210487420"/>
                  </a:ext>
                </a:extLst>
              </a:tr>
              <a:tr h="188734">
                <a:tc>
                  <a:txBody>
                    <a:bodyPr/>
                    <a:lstStyle/>
                    <a:p>
                      <a:pPr algn="l" fontAlgn="b"/>
                      <a:r>
                        <a:rPr lang="en-US" sz="1000" b="0" i="0" u="none" strike="noStrike">
                          <a:solidFill>
                            <a:srgbClr val="000000"/>
                          </a:solidFill>
                          <a:effectLst/>
                          <a:latin typeface="Calibri" panose="020F0502020204030204" pitchFamily="34" charset="0"/>
                        </a:rPr>
                        <a:t>50th Percentile 4Q Avg. Adj RN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0.491</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RN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0187234"/>
                  </a:ext>
                </a:extLst>
              </a:tr>
              <a:tr h="188734">
                <a:tc>
                  <a:txBody>
                    <a:bodyPr/>
                    <a:lstStyle/>
                    <a:p>
                      <a:pPr algn="l" fontAlgn="b"/>
                      <a:r>
                        <a:rPr lang="en-US" sz="1000" b="0" i="0" u="none" strike="noStrike">
                          <a:solidFill>
                            <a:srgbClr val="000000"/>
                          </a:solidFill>
                          <a:effectLst/>
                          <a:latin typeface="Calibri" panose="020F0502020204030204" pitchFamily="34" charset="0"/>
                        </a:rPr>
                        <a:t>62.5th Percentile 4Q Avg. Adj RN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0.571</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66359603"/>
                  </a:ext>
                </a:extLst>
              </a:tr>
              <a:tr h="188734">
                <a:tc>
                  <a:txBody>
                    <a:bodyPr/>
                    <a:lstStyle/>
                    <a:p>
                      <a:pPr algn="l" fontAlgn="b"/>
                      <a:r>
                        <a:rPr lang="en-US" sz="1000" b="0" i="0" u="none" strike="noStrike">
                          <a:solidFill>
                            <a:srgbClr val="000000"/>
                          </a:solidFill>
                          <a:effectLst/>
                          <a:latin typeface="Calibri" panose="020F0502020204030204" pitchFamily="34" charset="0"/>
                        </a:rPr>
                        <a:t>75th Percentile 4Q Avg. Adj RN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0.663</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RN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86722510"/>
                  </a:ext>
                </a:extLst>
              </a:tr>
              <a:tr h="188734">
                <a:tc>
                  <a:txBody>
                    <a:bodyPr/>
                    <a:lstStyle/>
                    <a:p>
                      <a:pPr algn="l" fontAlgn="b"/>
                      <a:r>
                        <a:rPr lang="en-US" sz="1000" b="0" i="0" u="none" strike="noStrike">
                          <a:solidFill>
                            <a:srgbClr val="000000"/>
                          </a:solidFill>
                          <a:effectLst/>
                          <a:latin typeface="Calibri" panose="020F0502020204030204" pitchFamily="34" charset="0"/>
                        </a:rPr>
                        <a:t>90th Percentile 4Q Avg. Adj RN HPPD</a:t>
                      </a:r>
                    </a:p>
                  </a:txBody>
                  <a:tcPr marL="8945" marR="8945" marT="894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0.963</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RN</a:t>
                      </a:r>
                    </a:p>
                  </a:txBody>
                  <a:tcPr marL="8945" marR="8945" marT="894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8945" marR="8945" marT="894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81260337"/>
                  </a:ext>
                </a:extLst>
              </a:tr>
            </a:tbl>
          </a:graphicData>
        </a:graphic>
      </p:graphicFrame>
      <p:graphicFrame>
        <p:nvGraphicFramePr>
          <p:cNvPr id="15" name="Table 14">
            <a:extLst>
              <a:ext uri="{FF2B5EF4-FFF2-40B4-BE49-F238E27FC236}">
                <a16:creationId xmlns:a16="http://schemas.microsoft.com/office/drawing/2014/main" id="{4A37DF0B-1547-122B-ABEE-57226E0A1933}"/>
              </a:ext>
            </a:extLst>
          </p:cNvPr>
          <p:cNvGraphicFramePr>
            <a:graphicFrameLocks noGrp="1"/>
          </p:cNvGraphicFramePr>
          <p:nvPr/>
        </p:nvGraphicFramePr>
        <p:xfrm>
          <a:off x="5525756" y="1115371"/>
          <a:ext cx="6180575" cy="2964255"/>
        </p:xfrm>
        <a:graphic>
          <a:graphicData uri="http://schemas.openxmlformats.org/drawingml/2006/table">
            <a:tbl>
              <a:tblPr/>
              <a:tblGrid>
                <a:gridCol w="3261970">
                  <a:extLst>
                    <a:ext uri="{9D8B030D-6E8A-4147-A177-3AD203B41FA5}">
                      <a16:colId xmlns:a16="http://schemas.microsoft.com/office/drawing/2014/main" val="1043377016"/>
                    </a:ext>
                  </a:extLst>
                </a:gridCol>
                <a:gridCol w="964064">
                  <a:extLst>
                    <a:ext uri="{9D8B030D-6E8A-4147-A177-3AD203B41FA5}">
                      <a16:colId xmlns:a16="http://schemas.microsoft.com/office/drawing/2014/main" val="3669077987"/>
                    </a:ext>
                  </a:extLst>
                </a:gridCol>
                <a:gridCol w="1188572">
                  <a:extLst>
                    <a:ext uri="{9D8B030D-6E8A-4147-A177-3AD203B41FA5}">
                      <a16:colId xmlns:a16="http://schemas.microsoft.com/office/drawing/2014/main" val="2261324676"/>
                    </a:ext>
                  </a:extLst>
                </a:gridCol>
                <a:gridCol w="765969">
                  <a:extLst>
                    <a:ext uri="{9D8B030D-6E8A-4147-A177-3AD203B41FA5}">
                      <a16:colId xmlns:a16="http://schemas.microsoft.com/office/drawing/2014/main" val="2910175143"/>
                    </a:ext>
                  </a:extLst>
                </a:gridCol>
              </a:tblGrid>
              <a:tr h="197617">
                <a:tc>
                  <a:txBody>
                    <a:bodyPr/>
                    <a:lstStyle/>
                    <a:p>
                      <a:pPr algn="l" fontAlgn="b"/>
                      <a:r>
                        <a:rPr lang="en-US" sz="1100" b="1" i="0" u="none" strike="noStrike">
                          <a:solidFill>
                            <a:srgbClr val="FFFFFF"/>
                          </a:solidFill>
                          <a:effectLst/>
                          <a:latin typeface="Calibri" panose="020F0502020204030204" pitchFamily="34" charset="0"/>
                        </a:rPr>
                        <a:t>Description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Percentile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Category</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Points</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35608054"/>
                  </a:ext>
                </a:extLst>
              </a:tr>
              <a:tr h="197617">
                <a:tc>
                  <a:txBody>
                    <a:bodyPr/>
                    <a:lstStyle/>
                    <a:p>
                      <a:pPr algn="l" fontAlgn="b"/>
                      <a:r>
                        <a:rPr lang="en-US" sz="1100" b="0" i="0" u="none" strike="noStrike">
                          <a:solidFill>
                            <a:srgbClr val="000000"/>
                          </a:solidFill>
                          <a:effectLst/>
                          <a:latin typeface="Calibri" panose="020F0502020204030204" pitchFamily="34" charset="0"/>
                        </a:rPr>
                        <a:t>25th Percentile 4Q Avg. Adj Total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3.858</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87311927"/>
                  </a:ext>
                </a:extLst>
              </a:tr>
              <a:tr h="197617">
                <a:tc>
                  <a:txBody>
                    <a:bodyPr/>
                    <a:lstStyle/>
                    <a:p>
                      <a:pPr algn="l" fontAlgn="b"/>
                      <a:r>
                        <a:rPr lang="en-US" sz="1100" b="0" i="0" u="none" strike="noStrike">
                          <a:solidFill>
                            <a:srgbClr val="000000"/>
                          </a:solidFill>
                          <a:effectLst/>
                          <a:latin typeface="Calibri" panose="020F0502020204030204" pitchFamily="34" charset="0"/>
                        </a:rPr>
                        <a:t>32.5th Percentile 4Q Avg. Adj Total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4.019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694453797"/>
                  </a:ext>
                </a:extLst>
              </a:tr>
              <a:tr h="197617">
                <a:tc>
                  <a:txBody>
                    <a:bodyPr/>
                    <a:lstStyle/>
                    <a:p>
                      <a:pPr algn="l" fontAlgn="b"/>
                      <a:r>
                        <a:rPr lang="en-US" sz="1100" b="0" i="0" u="none" strike="noStrike">
                          <a:solidFill>
                            <a:srgbClr val="000000"/>
                          </a:solidFill>
                          <a:effectLst/>
                          <a:latin typeface="Calibri" panose="020F0502020204030204" pitchFamily="34" charset="0"/>
                        </a:rPr>
                        <a:t>50th Percentile 4Q Avg. Adj Total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4.158</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40927101"/>
                  </a:ext>
                </a:extLst>
              </a:tr>
              <a:tr h="197617">
                <a:tc>
                  <a:txBody>
                    <a:bodyPr/>
                    <a:lstStyle/>
                    <a:p>
                      <a:pPr algn="l" fontAlgn="b"/>
                      <a:r>
                        <a:rPr lang="en-US" sz="1100" b="0" i="0" u="none" strike="noStrike">
                          <a:solidFill>
                            <a:srgbClr val="000000"/>
                          </a:solidFill>
                          <a:effectLst/>
                          <a:latin typeface="Calibri" panose="020F0502020204030204" pitchFamily="34" charset="0"/>
                        </a:rPr>
                        <a:t>62.5th Percentile 4Q Avg. Adj Total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4.327</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202679999"/>
                  </a:ext>
                </a:extLst>
              </a:tr>
              <a:tr h="197617">
                <a:tc>
                  <a:txBody>
                    <a:bodyPr/>
                    <a:lstStyle/>
                    <a:p>
                      <a:pPr algn="l" fontAlgn="b"/>
                      <a:r>
                        <a:rPr lang="en-US" sz="1100" b="0" i="0" u="none" strike="noStrike">
                          <a:solidFill>
                            <a:srgbClr val="000000"/>
                          </a:solidFill>
                          <a:effectLst/>
                          <a:latin typeface="Calibri" panose="020F0502020204030204" pitchFamily="34" charset="0"/>
                        </a:rPr>
                        <a:t>75th Percentile 4Q Avg. Adj Total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4.547</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69073020"/>
                  </a:ext>
                </a:extLst>
              </a:tr>
              <a:tr h="197617">
                <a:tc>
                  <a:txBody>
                    <a:bodyPr/>
                    <a:lstStyle/>
                    <a:p>
                      <a:pPr algn="l" fontAlgn="b"/>
                      <a:r>
                        <a:rPr lang="en-US" sz="1100" b="0" i="0" u="none" strike="noStrike">
                          <a:solidFill>
                            <a:srgbClr val="000000"/>
                          </a:solidFill>
                          <a:effectLst/>
                          <a:latin typeface="Calibri" panose="020F0502020204030204" pitchFamily="34" charset="0"/>
                        </a:rPr>
                        <a:t>90th Percentile 4Q Avg. Adj Total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5.241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157638492"/>
                  </a:ext>
                </a:extLst>
              </a:tr>
              <a:tr h="19761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4627530"/>
                  </a:ext>
                </a:extLst>
              </a:tr>
              <a:tr h="197617">
                <a:tc>
                  <a:txBody>
                    <a:bodyPr/>
                    <a:lstStyle/>
                    <a:p>
                      <a:pPr algn="l" fontAlgn="b"/>
                      <a:r>
                        <a:rPr lang="en-US" sz="1100" b="1" i="0" u="none" strike="noStrike">
                          <a:solidFill>
                            <a:srgbClr val="FFFFFF"/>
                          </a:solidFill>
                          <a:effectLst/>
                          <a:latin typeface="Calibri" panose="020F0502020204030204" pitchFamily="34" charset="0"/>
                        </a:rPr>
                        <a:t>Description</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Percentile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Category</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Points</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4104685955"/>
                  </a:ext>
                </a:extLst>
              </a:tr>
              <a:tr h="197617">
                <a:tc>
                  <a:txBody>
                    <a:bodyPr/>
                    <a:lstStyle/>
                    <a:p>
                      <a:pPr algn="l" fontAlgn="b"/>
                      <a:r>
                        <a:rPr lang="en-US" sz="1100" b="0" i="0" u="none" strike="noStrike">
                          <a:solidFill>
                            <a:srgbClr val="000000"/>
                          </a:solidFill>
                          <a:effectLst/>
                          <a:latin typeface="Calibri" panose="020F0502020204030204" pitchFamily="34" charset="0"/>
                        </a:rPr>
                        <a:t>25th Percentile 4Q Avg. Adj Total Weekend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3.451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Total Weekend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10739634"/>
                  </a:ext>
                </a:extLst>
              </a:tr>
              <a:tr h="197617">
                <a:tc>
                  <a:txBody>
                    <a:bodyPr/>
                    <a:lstStyle/>
                    <a:p>
                      <a:pPr algn="l" fontAlgn="b"/>
                      <a:r>
                        <a:rPr lang="en-US" sz="1100" b="0" i="0" u="none" strike="noStrike">
                          <a:solidFill>
                            <a:srgbClr val="000000"/>
                          </a:solidFill>
                          <a:effectLst/>
                          <a:latin typeface="Calibri" panose="020F0502020204030204" pitchFamily="34" charset="0"/>
                        </a:rPr>
                        <a:t>32.5th Percentile 4Q Avg. Adj Total Weekend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3.612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Total Weekend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141464863"/>
                  </a:ext>
                </a:extLst>
              </a:tr>
              <a:tr h="197617">
                <a:tc>
                  <a:txBody>
                    <a:bodyPr/>
                    <a:lstStyle/>
                    <a:p>
                      <a:pPr algn="l" fontAlgn="b"/>
                      <a:r>
                        <a:rPr lang="en-US" sz="1100" b="0" i="0" u="none" strike="noStrike">
                          <a:solidFill>
                            <a:srgbClr val="000000"/>
                          </a:solidFill>
                          <a:effectLst/>
                          <a:latin typeface="Calibri" panose="020F0502020204030204" pitchFamily="34" charset="0"/>
                        </a:rPr>
                        <a:t>50th Percentile 4Q Avg. Adj Total Weekend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3.753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Total Weekend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471911777"/>
                  </a:ext>
                </a:extLst>
              </a:tr>
              <a:tr h="197617">
                <a:tc>
                  <a:txBody>
                    <a:bodyPr/>
                    <a:lstStyle/>
                    <a:p>
                      <a:pPr algn="l" fontAlgn="b"/>
                      <a:r>
                        <a:rPr lang="en-US" sz="1100" b="0" i="0" u="none" strike="noStrike">
                          <a:solidFill>
                            <a:srgbClr val="000000"/>
                          </a:solidFill>
                          <a:effectLst/>
                          <a:latin typeface="Calibri" panose="020F0502020204030204" pitchFamily="34" charset="0"/>
                        </a:rPr>
                        <a:t>62.5th Percentile 4Q Avg. Adj Total Weekend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3.912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Total Weekend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789607689"/>
                  </a:ext>
                </a:extLst>
              </a:tr>
              <a:tr h="197617">
                <a:tc>
                  <a:txBody>
                    <a:bodyPr/>
                    <a:lstStyle/>
                    <a:p>
                      <a:pPr algn="l" fontAlgn="b"/>
                      <a:r>
                        <a:rPr lang="en-US" sz="1100" b="0" i="0" u="none" strike="noStrike">
                          <a:solidFill>
                            <a:srgbClr val="000000"/>
                          </a:solidFill>
                          <a:effectLst/>
                          <a:latin typeface="Calibri" panose="020F0502020204030204" pitchFamily="34" charset="0"/>
                        </a:rPr>
                        <a:t>75th Percentile 4Q Avg. Adj Total Weekend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4.092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Total Weekend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411053124"/>
                  </a:ext>
                </a:extLst>
              </a:tr>
              <a:tr h="197617">
                <a:tc>
                  <a:txBody>
                    <a:bodyPr/>
                    <a:lstStyle/>
                    <a:p>
                      <a:pPr algn="l" fontAlgn="b"/>
                      <a:r>
                        <a:rPr lang="en-US" sz="1100" b="0" i="0" u="none" strike="noStrike">
                          <a:solidFill>
                            <a:srgbClr val="000000"/>
                          </a:solidFill>
                          <a:effectLst/>
                          <a:latin typeface="Calibri" panose="020F0502020204030204" pitchFamily="34" charset="0"/>
                        </a:rPr>
                        <a:t>90th Percentile 4Q Avg. Adj Total Weekend HPPD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4.733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Total Weekend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85251460"/>
                  </a:ext>
                </a:extLst>
              </a:tr>
            </a:tbl>
          </a:graphicData>
        </a:graphic>
      </p:graphicFrame>
    </p:spTree>
    <p:extLst>
      <p:ext uri="{BB962C8B-B14F-4D97-AF65-F5344CB8AC3E}">
        <p14:creationId xmlns:p14="http://schemas.microsoft.com/office/powerpoint/2010/main" val="20459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14" y="381000"/>
            <a:ext cx="9601200" cy="784123"/>
          </a:xfrm>
        </p:spPr>
        <p:txBody>
          <a:bodyPr/>
          <a:lstStyle/>
          <a:p>
            <a:r>
              <a:rPr lang="en-US" dirty="0"/>
              <a:t>WQIP scoring summary</a:t>
            </a:r>
          </a:p>
        </p:txBody>
      </p:sp>
      <p:sp>
        <p:nvSpPr>
          <p:cNvPr id="6" name="Content Placeholder 2">
            <a:extLst>
              <a:ext uri="{FF2B5EF4-FFF2-40B4-BE49-F238E27FC236}">
                <a16:creationId xmlns:a16="http://schemas.microsoft.com/office/drawing/2014/main" id="{69B24A95-6B18-9AD6-7D24-9116B452D054}"/>
              </a:ext>
            </a:extLst>
          </p:cNvPr>
          <p:cNvSpPr txBox="1">
            <a:spLocks/>
          </p:cNvSpPr>
          <p:nvPr/>
        </p:nvSpPr>
        <p:spPr>
          <a:xfrm>
            <a:off x="153091" y="4035105"/>
            <a:ext cx="10834457" cy="2161848"/>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Points are weighted based on the category </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Most weighting to staffing metrics</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Awaiting further details from DHCS on weighting methodology</a:t>
            </a:r>
          </a:p>
          <a:p>
            <a:pPr>
              <a:buSzPts val="1600"/>
              <a:buFont typeface="Wingdings 3" panose="05040102010807070707" pitchFamily="18" charset="2"/>
              <a:buChar char=""/>
            </a:pPr>
            <a:endParaRPr lang="en-US" sz="1800" dirty="0">
              <a:solidFill>
                <a:schemeClr val="accent1"/>
              </a:solidFill>
              <a:latin typeface="Century Gothic" panose="020B0502020202020204" pitchFamily="34" charset="0"/>
            </a:endParaRPr>
          </a:p>
        </p:txBody>
      </p:sp>
      <p:pic>
        <p:nvPicPr>
          <p:cNvPr id="4" name="Picture 3">
            <a:extLst>
              <a:ext uri="{FF2B5EF4-FFF2-40B4-BE49-F238E27FC236}">
                <a16:creationId xmlns:a16="http://schemas.microsoft.com/office/drawing/2014/main" id="{9F17BA24-DA7D-9468-3A0B-095ABE7EF84B}"/>
              </a:ext>
            </a:extLst>
          </p:cNvPr>
          <p:cNvPicPr>
            <a:picLocks noChangeAspect="1"/>
          </p:cNvPicPr>
          <p:nvPr/>
        </p:nvPicPr>
        <p:blipFill>
          <a:blip r:embed="rId2"/>
          <a:stretch>
            <a:fillRect/>
          </a:stretch>
        </p:blipFill>
        <p:spPr>
          <a:xfrm>
            <a:off x="1543879" y="1444069"/>
            <a:ext cx="8220764" cy="2312090"/>
          </a:xfrm>
          <a:prstGeom prst="rect">
            <a:avLst/>
          </a:prstGeom>
        </p:spPr>
      </p:pic>
    </p:spTree>
    <p:extLst>
      <p:ext uri="{BB962C8B-B14F-4D97-AF65-F5344CB8AC3E}">
        <p14:creationId xmlns:p14="http://schemas.microsoft.com/office/powerpoint/2010/main" val="412580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62" y="163902"/>
            <a:ext cx="9601200" cy="569343"/>
          </a:xfrm>
        </p:spPr>
        <p:txBody>
          <a:bodyPr>
            <a:normAutofit fontScale="90000"/>
          </a:bodyPr>
          <a:lstStyle/>
          <a:p>
            <a:r>
              <a:rPr lang="en-US" dirty="0"/>
              <a:t>PBJ impacts &amp; strategies</a:t>
            </a:r>
          </a:p>
        </p:txBody>
      </p:sp>
      <p:sp>
        <p:nvSpPr>
          <p:cNvPr id="6" name="Content Placeholder 2">
            <a:extLst>
              <a:ext uri="{FF2B5EF4-FFF2-40B4-BE49-F238E27FC236}">
                <a16:creationId xmlns:a16="http://schemas.microsoft.com/office/drawing/2014/main" id="{6AECA63D-D14D-5348-C792-9B192B30C5DB}"/>
              </a:ext>
            </a:extLst>
          </p:cNvPr>
          <p:cNvSpPr txBox="1">
            <a:spLocks/>
          </p:cNvSpPr>
          <p:nvPr/>
        </p:nvSpPr>
        <p:spPr>
          <a:xfrm>
            <a:off x="418562" y="733245"/>
            <a:ext cx="10834457" cy="2513294"/>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PPDs are determined using the PBJ data and scoring from CMS 5-star staffing</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Opportunities to verify all staffing is being captured: </a:t>
            </a:r>
          </a:p>
          <a:p>
            <a:pPr lvl="1">
              <a:buSzPts val="1600"/>
              <a:buFont typeface="Wingdings 3" panose="05040102010807070707" pitchFamily="18" charset="2"/>
              <a:buChar char=""/>
            </a:pPr>
            <a:r>
              <a:rPr lang="en-US" sz="1600" b="1" dirty="0">
                <a:solidFill>
                  <a:schemeClr val="accent1"/>
                </a:solidFill>
                <a:latin typeface="Century Gothic" panose="020B0502020202020204" pitchFamily="34" charset="0"/>
              </a:rPr>
              <a:t>Home office/Corporate/Resource hours allocation </a:t>
            </a:r>
          </a:p>
          <a:p>
            <a:pPr lvl="1">
              <a:buSzPts val="1600"/>
              <a:buFont typeface="Wingdings 3" panose="05040102010807070707" pitchFamily="18" charset="2"/>
              <a:buChar char=""/>
            </a:pPr>
            <a:r>
              <a:rPr lang="en-US" sz="1600" b="1" dirty="0">
                <a:solidFill>
                  <a:schemeClr val="accent1"/>
                </a:solidFill>
                <a:latin typeface="Century Gothic" panose="020B0502020202020204" pitchFamily="34" charset="0"/>
              </a:rPr>
              <a:t>Agency/Registry staffing hours reporting</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DSD Hours – direct care hours above the State requirements (below) can be classed to RN/LVN job codes </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Hours classified to direct care MUST have a 530 in place to be used for CA staffing audits  </a:t>
            </a:r>
            <a:endParaRPr lang="en-US" sz="1600" b="1" dirty="0">
              <a:solidFill>
                <a:schemeClr val="accent1"/>
              </a:solidFill>
              <a:latin typeface="Century Gothic" panose="020B0502020202020204" pitchFamily="34" charset="0"/>
            </a:endParaRPr>
          </a:p>
          <a:p>
            <a:pPr>
              <a:buSzPts val="1600"/>
              <a:buFont typeface="Wingdings 3" panose="05040102010807070707" pitchFamily="18" charset="2"/>
              <a:buChar char=""/>
            </a:pPr>
            <a:endParaRPr lang="en-US" sz="1800" b="1" dirty="0">
              <a:solidFill>
                <a:schemeClr val="accent1"/>
              </a:solidFill>
              <a:latin typeface="Century Gothic" panose="020B0502020202020204" pitchFamily="34" charset="0"/>
            </a:endParaRPr>
          </a:p>
          <a:p>
            <a:pPr>
              <a:buSzPts val="1600"/>
              <a:buFont typeface="Wingdings 3" panose="05040102010807070707" pitchFamily="18" charset="2"/>
              <a:buChar char=""/>
            </a:pPr>
            <a:endParaRPr lang="en-US" sz="1800" dirty="0">
              <a:solidFill>
                <a:schemeClr val="accent1"/>
              </a:solidFill>
              <a:latin typeface="Century Gothic" panose="020B0502020202020204" pitchFamily="34" charset="0"/>
            </a:endParaRPr>
          </a:p>
        </p:txBody>
      </p:sp>
      <p:pic>
        <p:nvPicPr>
          <p:cNvPr id="3" name="Picture 2" descr="Table&#10;&#10;Description automatically generated with medium confidence">
            <a:extLst>
              <a:ext uri="{FF2B5EF4-FFF2-40B4-BE49-F238E27FC236}">
                <a16:creationId xmlns:a16="http://schemas.microsoft.com/office/drawing/2014/main" id="{D2027FA2-53C1-F28F-6E24-639A1EF99583}"/>
              </a:ext>
            </a:extLst>
          </p:cNvPr>
          <p:cNvPicPr>
            <a:picLocks noChangeAspect="1"/>
          </p:cNvPicPr>
          <p:nvPr/>
        </p:nvPicPr>
        <p:blipFill>
          <a:blip r:embed="rId2"/>
          <a:stretch>
            <a:fillRect/>
          </a:stretch>
        </p:blipFill>
        <p:spPr>
          <a:xfrm>
            <a:off x="1921078" y="3489091"/>
            <a:ext cx="8487897" cy="2513293"/>
          </a:xfrm>
          <a:prstGeom prst="rect">
            <a:avLst/>
          </a:prstGeom>
        </p:spPr>
      </p:pic>
    </p:spTree>
    <p:extLst>
      <p:ext uri="{BB962C8B-B14F-4D97-AF65-F5344CB8AC3E}">
        <p14:creationId xmlns:p14="http://schemas.microsoft.com/office/powerpoint/2010/main" val="3837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62" y="381000"/>
            <a:ext cx="9601200" cy="784123"/>
          </a:xfrm>
        </p:spPr>
        <p:txBody>
          <a:bodyPr/>
          <a:lstStyle/>
          <a:p>
            <a:r>
              <a:rPr lang="en-US" dirty="0"/>
              <a:t>PBJ impacts &amp; strategies</a:t>
            </a:r>
          </a:p>
        </p:txBody>
      </p:sp>
      <p:sp>
        <p:nvSpPr>
          <p:cNvPr id="6" name="Content Placeholder 2">
            <a:extLst>
              <a:ext uri="{FF2B5EF4-FFF2-40B4-BE49-F238E27FC236}">
                <a16:creationId xmlns:a16="http://schemas.microsoft.com/office/drawing/2014/main" id="{6AECA63D-D14D-5348-C792-9B192B30C5DB}"/>
              </a:ext>
            </a:extLst>
          </p:cNvPr>
          <p:cNvSpPr txBox="1">
            <a:spLocks/>
          </p:cNvSpPr>
          <p:nvPr/>
        </p:nvSpPr>
        <p:spPr>
          <a:xfrm>
            <a:off x="418562" y="1613348"/>
            <a:ext cx="9460933" cy="4061895"/>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Salaried Nurses – hours for PPD calculation are limited to 40 per week</a:t>
            </a:r>
          </a:p>
          <a:p>
            <a:pPr lvl="1">
              <a:buSzPts val="1600"/>
              <a:buFont typeface="Wingdings 3" panose="05040102010807070707" pitchFamily="18" charset="2"/>
              <a:buChar char=""/>
            </a:pPr>
            <a:r>
              <a:rPr lang="en-US" sz="1400" b="1" dirty="0">
                <a:solidFill>
                  <a:schemeClr val="accent1"/>
                </a:solidFill>
                <a:latin typeface="Century Gothic" panose="020B0502020202020204" pitchFamily="34" charset="0"/>
              </a:rPr>
              <a:t>Consider moving from salary to hourly </a:t>
            </a:r>
          </a:p>
          <a:p>
            <a:pPr lvl="1">
              <a:buSzPts val="1600"/>
              <a:buFont typeface="Wingdings 3" panose="05040102010807070707" pitchFamily="18" charset="2"/>
              <a:buChar char=""/>
            </a:pPr>
            <a:r>
              <a:rPr lang="en-US" sz="1400" b="1" dirty="0">
                <a:solidFill>
                  <a:schemeClr val="accent1"/>
                </a:solidFill>
                <a:latin typeface="Century Gothic" panose="020B0502020202020204" pitchFamily="34" charset="0"/>
              </a:rPr>
              <a:t>Consider moving some nursing staff to Tues-Sat or Sun-Thursday to increase weekend hours (both salary &amp; hourly) </a:t>
            </a:r>
          </a:p>
          <a:p>
            <a:pPr>
              <a:buSzPts val="1600"/>
              <a:buFont typeface="Wingdings 3" panose="05040102010807070707" pitchFamily="18" charset="2"/>
              <a:buChar char=""/>
            </a:pPr>
            <a:r>
              <a:rPr lang="en-US" b="1" dirty="0">
                <a:solidFill>
                  <a:schemeClr val="accent1"/>
                </a:solidFill>
                <a:latin typeface="Century Gothic" panose="020B0502020202020204" pitchFamily="34" charset="0"/>
              </a:rPr>
              <a:t>Discharge MDS – different from PCC census discharges </a:t>
            </a:r>
          </a:p>
          <a:p>
            <a:pPr lvl="1">
              <a:buSzPts val="1600"/>
              <a:buFont typeface="Wingdings 3" panose="05040102010807070707" pitchFamily="18" charset="2"/>
              <a:buChar char=""/>
            </a:pPr>
            <a:r>
              <a:rPr lang="en-US" sz="1600" b="1" dirty="0">
                <a:solidFill>
                  <a:schemeClr val="accent1"/>
                </a:solidFill>
                <a:latin typeface="Century Gothic" panose="020B0502020202020204" pitchFamily="34" charset="0"/>
              </a:rPr>
              <a:t>Not completing discharge MDS can inflate your census days and lower your PPD #’s </a:t>
            </a:r>
          </a:p>
          <a:p>
            <a:pPr marL="45720" indent="0">
              <a:buSzPts val="1600"/>
              <a:buNone/>
            </a:pPr>
            <a:endParaRPr lang="en-US" sz="18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271064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57" y="62218"/>
            <a:ext cx="9601200" cy="784123"/>
          </a:xfrm>
        </p:spPr>
        <p:txBody>
          <a:bodyPr/>
          <a:lstStyle/>
          <a:p>
            <a:r>
              <a:rPr lang="en-US" dirty="0"/>
              <a:t>Staffing turnover</a:t>
            </a:r>
          </a:p>
        </p:txBody>
      </p:sp>
      <p:sp>
        <p:nvSpPr>
          <p:cNvPr id="3" name="Content Placeholder 2">
            <a:extLst>
              <a:ext uri="{FF2B5EF4-FFF2-40B4-BE49-F238E27FC236}">
                <a16:creationId xmlns:a16="http://schemas.microsoft.com/office/drawing/2014/main" id="{20C7B9FF-B8D4-6897-2F2A-95941DD887D8}"/>
              </a:ext>
            </a:extLst>
          </p:cNvPr>
          <p:cNvSpPr txBox="1">
            <a:spLocks/>
          </p:cNvSpPr>
          <p:nvPr/>
        </p:nvSpPr>
        <p:spPr>
          <a:xfrm>
            <a:off x="153091" y="997343"/>
            <a:ext cx="10834457" cy="1989138"/>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Follows CMS methodology for turnover </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Points earned based on facility percentile ranking </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Baseline Period for percentile from 1/1/21 – 6/30/22 </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Measurement period will be 4/1/22 – 9/30/23</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Based on gaps in days worked </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Workers who worked 120 hours in the qualifying period at a facility will be in the denominator </a:t>
            </a:r>
          </a:p>
          <a:p>
            <a:pPr lvl="1">
              <a:buSzPts val="1600"/>
              <a:buFont typeface="Wingdings 3" panose="05040102010807070707" pitchFamily="18" charset="2"/>
              <a:buChar char=""/>
            </a:pPr>
            <a:r>
              <a:rPr lang="en-US" sz="1600" b="1" dirty="0">
                <a:solidFill>
                  <a:schemeClr val="accent1"/>
                </a:solidFill>
                <a:latin typeface="Century Gothic" panose="020B0502020202020204" pitchFamily="34" charset="0"/>
              </a:rPr>
              <a:t>Includes registry/agency workers and Home office/Corporate/Resource staff </a:t>
            </a:r>
          </a:p>
          <a:p>
            <a:pPr lvl="1">
              <a:buSzPts val="1600"/>
              <a:buFont typeface="Wingdings 3" panose="05040102010807070707" pitchFamily="18" charset="2"/>
              <a:buChar char=""/>
            </a:pPr>
            <a:r>
              <a:rPr lang="en-US" sz="1600" b="1" dirty="0">
                <a:solidFill>
                  <a:schemeClr val="accent1"/>
                </a:solidFill>
                <a:latin typeface="Century Gothic" panose="020B0502020202020204" pitchFamily="34" charset="0"/>
              </a:rPr>
              <a:t>Qualifying period is 90-day period starting from April 1, 2022 – December 31, 2022</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Gap is determined as no hours worked in a 60-day period from July 1, 2022 – Sept 30, 2023</a:t>
            </a:r>
          </a:p>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Need to monitor 60-day gaps up to September 30 and 60 days beyond.</a:t>
            </a:r>
          </a:p>
          <a:p>
            <a:pPr marL="365760" lvl="1" indent="0">
              <a:buSzPts val="1600"/>
              <a:buNone/>
            </a:pPr>
            <a:endParaRPr lang="en-US" sz="1800" b="1" dirty="0">
              <a:solidFill>
                <a:schemeClr val="accent1"/>
              </a:solidFill>
              <a:latin typeface="Century Gothic" panose="020B0502020202020204" pitchFamily="34" charset="0"/>
            </a:endParaRPr>
          </a:p>
          <a:p>
            <a:pPr>
              <a:buSzPts val="1600"/>
              <a:buFont typeface="Wingdings 3" panose="05040102010807070707" pitchFamily="18" charset="2"/>
              <a:buChar char=""/>
            </a:pPr>
            <a:endParaRPr lang="en-US" sz="1800" dirty="0">
              <a:solidFill>
                <a:schemeClr val="accent1"/>
              </a:solidFill>
              <a:latin typeface="Century Gothic" panose="020B0502020202020204" pitchFamily="34" charset="0"/>
            </a:endParaRPr>
          </a:p>
        </p:txBody>
      </p:sp>
      <p:pic>
        <p:nvPicPr>
          <p:cNvPr id="5" name="Picture 4">
            <a:extLst>
              <a:ext uri="{FF2B5EF4-FFF2-40B4-BE49-F238E27FC236}">
                <a16:creationId xmlns:a16="http://schemas.microsoft.com/office/drawing/2014/main" id="{A4A977CC-C5D1-41E1-9317-2B0E40B6A1F7}"/>
              </a:ext>
            </a:extLst>
          </p:cNvPr>
          <p:cNvPicPr>
            <a:picLocks noChangeAspect="1"/>
          </p:cNvPicPr>
          <p:nvPr/>
        </p:nvPicPr>
        <p:blipFill>
          <a:blip r:embed="rId2"/>
          <a:stretch>
            <a:fillRect/>
          </a:stretch>
        </p:blipFill>
        <p:spPr>
          <a:xfrm>
            <a:off x="7865421" y="182833"/>
            <a:ext cx="4070472" cy="2230728"/>
          </a:xfrm>
          <a:prstGeom prst="rect">
            <a:avLst/>
          </a:prstGeom>
        </p:spPr>
      </p:pic>
    </p:spTree>
    <p:extLst>
      <p:ext uri="{BB962C8B-B14F-4D97-AF65-F5344CB8AC3E}">
        <p14:creationId xmlns:p14="http://schemas.microsoft.com/office/powerpoint/2010/main" val="36549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57" y="62218"/>
            <a:ext cx="9601200" cy="784123"/>
          </a:xfrm>
        </p:spPr>
        <p:txBody>
          <a:bodyPr/>
          <a:lstStyle/>
          <a:p>
            <a:r>
              <a:rPr lang="en-US" dirty="0"/>
              <a:t>Staffing turnover</a:t>
            </a:r>
          </a:p>
        </p:txBody>
      </p:sp>
      <p:sp>
        <p:nvSpPr>
          <p:cNvPr id="3" name="Content Placeholder 2">
            <a:extLst>
              <a:ext uri="{FF2B5EF4-FFF2-40B4-BE49-F238E27FC236}">
                <a16:creationId xmlns:a16="http://schemas.microsoft.com/office/drawing/2014/main" id="{20C7B9FF-B8D4-6897-2F2A-95941DD887D8}"/>
              </a:ext>
            </a:extLst>
          </p:cNvPr>
          <p:cNvSpPr txBox="1">
            <a:spLocks/>
          </p:cNvSpPr>
          <p:nvPr/>
        </p:nvSpPr>
        <p:spPr>
          <a:xfrm>
            <a:off x="98426" y="1011018"/>
            <a:ext cx="3921951" cy="4698636"/>
          </a:xfrm>
          <a:prstGeom prst="rect">
            <a:avLst/>
          </a:prstGeom>
        </p:spPr>
        <p:txBody>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a:buSzPts val="1600"/>
              <a:buFont typeface="Wingdings 3" panose="05040102010807070707" pitchFamily="18" charset="2"/>
              <a:buChar char=""/>
            </a:pPr>
            <a:r>
              <a:rPr lang="en-US" sz="1800" b="1" dirty="0">
                <a:solidFill>
                  <a:schemeClr val="accent1"/>
                </a:solidFill>
                <a:latin typeface="Century Gothic" panose="020B0502020202020204" pitchFamily="34" charset="0"/>
              </a:rPr>
              <a:t>Percentile ranks</a:t>
            </a:r>
          </a:p>
          <a:p>
            <a:pPr>
              <a:buSzPts val="1600"/>
              <a:buFont typeface="Wingdings 3" panose="05040102010807070707" pitchFamily="18" charset="2"/>
              <a:buChar char=""/>
            </a:pPr>
            <a:endParaRPr lang="en-US" sz="1800" b="1" dirty="0">
              <a:solidFill>
                <a:schemeClr val="accent1"/>
              </a:solidFill>
              <a:latin typeface="Century Gothic" panose="020B0502020202020204" pitchFamily="34" charset="0"/>
            </a:endParaRPr>
          </a:p>
          <a:p>
            <a:pPr>
              <a:buSzPts val="1600"/>
              <a:buFont typeface="Wingdings 3" panose="05040102010807070707" pitchFamily="18" charset="2"/>
              <a:buChar char=""/>
            </a:pPr>
            <a:endParaRPr lang="en-US" sz="1800" b="1" dirty="0">
              <a:solidFill>
                <a:schemeClr val="accent1"/>
              </a:solidFill>
              <a:latin typeface="Century Gothic" panose="020B0502020202020204" pitchFamily="34" charset="0"/>
            </a:endParaRPr>
          </a:p>
          <a:p>
            <a:pPr>
              <a:buSzPts val="1600"/>
              <a:buFont typeface="Wingdings 3" panose="05040102010807070707" pitchFamily="18" charset="2"/>
              <a:buChar char=""/>
            </a:pPr>
            <a:endParaRPr lang="en-US" sz="1800" b="1" dirty="0">
              <a:solidFill>
                <a:schemeClr val="accent1"/>
              </a:solidFill>
              <a:latin typeface="Century Gothic" panose="020B0502020202020204" pitchFamily="34" charset="0"/>
            </a:endParaRPr>
          </a:p>
          <a:p>
            <a:pPr>
              <a:buSzPts val="1600"/>
              <a:buFont typeface="Wingdings 3" panose="05040102010807070707" pitchFamily="18" charset="2"/>
              <a:buChar char=""/>
            </a:pPr>
            <a:endParaRPr lang="en-US" sz="1800" b="1" dirty="0">
              <a:solidFill>
                <a:schemeClr val="accent1"/>
              </a:solidFill>
              <a:latin typeface="Century Gothic" panose="020B0502020202020204" pitchFamily="34" charset="0"/>
            </a:endParaRPr>
          </a:p>
          <a:p>
            <a:pPr>
              <a:buSzPts val="1600"/>
              <a:buFont typeface="Wingdings 3" panose="05040102010807070707" pitchFamily="18" charset="2"/>
              <a:buChar char=""/>
            </a:pPr>
            <a:endParaRPr lang="en-US" sz="1800" b="1" dirty="0">
              <a:solidFill>
                <a:schemeClr val="accent1"/>
              </a:solidFill>
              <a:latin typeface="Century Gothic" panose="020B0502020202020204" pitchFamily="34" charset="0"/>
            </a:endParaRPr>
          </a:p>
        </p:txBody>
      </p:sp>
      <p:pic>
        <p:nvPicPr>
          <p:cNvPr id="2051" name="Picture 2">
            <a:extLst>
              <a:ext uri="{FF2B5EF4-FFF2-40B4-BE49-F238E27FC236}">
                <a16:creationId xmlns:a16="http://schemas.microsoft.com/office/drawing/2014/main" id="{B1144A27-4C91-AF65-FD3A-564116E99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37" y="1686879"/>
            <a:ext cx="2754531" cy="16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54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 used for staffing hours </a:t>
            </a:r>
          </a:p>
        </p:txBody>
      </p:sp>
      <p:sp>
        <p:nvSpPr>
          <p:cNvPr id="3" name="Content Placeholder 2"/>
          <p:cNvSpPr>
            <a:spLocks noGrp="1"/>
          </p:cNvSpPr>
          <p:nvPr>
            <p:ph idx="1"/>
          </p:nvPr>
        </p:nvSpPr>
        <p:spPr>
          <a:xfrm>
            <a:off x="677334" y="2160589"/>
            <a:ext cx="8596668" cy="4432122"/>
          </a:xfrm>
        </p:spPr>
        <p:txBody>
          <a:bodyPr>
            <a:normAutofit fontScale="85000" lnSpcReduction="20000"/>
          </a:bodyPr>
          <a:lstStyle/>
          <a:p>
            <a:pPr marL="0" indent="0">
              <a:buNone/>
            </a:pPr>
            <a:r>
              <a:rPr lang="en-US" dirty="0"/>
              <a:t>Still using RUGS IV for expected staffing hour case mix adjustment</a:t>
            </a:r>
          </a:p>
          <a:p>
            <a:pPr marL="457200" lvl="1" indent="0">
              <a:buNone/>
            </a:pPr>
            <a:r>
              <a:rPr lang="en-US" dirty="0"/>
              <a:t>Staffing calculation: (Actual hours PPD / Expected hours PPD) X National Average </a:t>
            </a:r>
            <a:r>
              <a:rPr lang="en-US" dirty="0" err="1"/>
              <a:t>Hrs</a:t>
            </a:r>
            <a:r>
              <a:rPr lang="en-US" dirty="0"/>
              <a:t> PPD = Adjusted Hours PPD</a:t>
            </a:r>
          </a:p>
          <a:p>
            <a:pPr marL="457200" lvl="1" indent="0">
              <a:buNone/>
            </a:pPr>
            <a:r>
              <a:rPr lang="en-US" dirty="0">
                <a:solidFill>
                  <a:schemeClr val="accent1"/>
                </a:solidFill>
              </a:rPr>
              <a:t>VERY IMPORTANT NOTE FOR CMI STATES</a:t>
            </a:r>
            <a:r>
              <a:rPr lang="en-US" dirty="0"/>
              <a:t>:  Because of the use of the indexing, if your CMI increases for rate purposes, but your staffing remains the same, could have negative effect on star ratings</a:t>
            </a:r>
          </a:p>
          <a:p>
            <a:pPr marL="0" indent="0">
              <a:buNone/>
            </a:pPr>
            <a:r>
              <a:rPr lang="en-US" dirty="0"/>
              <a:t>Quarterly Calculation of Staffing hours</a:t>
            </a:r>
          </a:p>
          <a:p>
            <a:pPr marL="0" indent="0">
              <a:buNone/>
            </a:pPr>
            <a:r>
              <a:rPr lang="en-US" dirty="0"/>
              <a:t>	</a:t>
            </a:r>
            <a:r>
              <a:rPr lang="en-US" sz="1600" dirty="0"/>
              <a:t>Uses TOTAL hours reported per quarter divided by TOTAL reported census to arrive at 	actual hours PPD for calculation above</a:t>
            </a:r>
          </a:p>
          <a:p>
            <a:pPr marL="0" indent="0">
              <a:buNone/>
            </a:pPr>
            <a:r>
              <a:rPr lang="en-US" sz="1600" dirty="0"/>
              <a:t>Important to note:  PBJ is separate and distinct from any state staffing requirements and counting rules.  </a:t>
            </a:r>
          </a:p>
          <a:p>
            <a:pPr marL="0" indent="0">
              <a:buNone/>
            </a:pPr>
            <a:endParaRPr lang="en-US" sz="1600" dirty="0"/>
          </a:p>
          <a:p>
            <a:pPr marL="0" indent="0">
              <a:buNone/>
            </a:pPr>
            <a:r>
              <a:rPr lang="en-US" sz="1600" dirty="0"/>
              <a:t>The reported hours are those reported by the facility through PBJ as described above. National average hours for a given staff type represent the national mean of case-mix hours across all facilities active on the last day of the quarter that submitted valid nurse staffing data for the quarter. The National Average Hours are updated every quarter and will be available in the state averages table at: </a:t>
            </a:r>
            <a:r>
              <a:rPr lang="en-US" sz="1600" u="sng" dirty="0">
                <a:hlinkClick r:id="rId2"/>
              </a:rPr>
              <a:t>https://data.medicare.gov/data/nursing-home-compare</a:t>
            </a:r>
            <a:r>
              <a:rPr lang="en-US" sz="1600" dirty="0">
                <a:hlinkClick r:id="rId2"/>
              </a:rPr>
              <a:t>. </a:t>
            </a:r>
          </a:p>
          <a:p>
            <a:pPr marL="0" indent="0">
              <a:buNone/>
            </a:pPr>
            <a:endParaRPr lang="en-US" sz="1600" dirty="0"/>
          </a:p>
          <a:p>
            <a:pPr marL="0" indent="0">
              <a:buNone/>
            </a:pPr>
            <a:r>
              <a:rPr lang="en-US" sz="1600" dirty="0"/>
              <a:t>	</a:t>
            </a:r>
            <a:endParaRPr lang="en-US" dirty="0"/>
          </a:p>
        </p:txBody>
      </p:sp>
    </p:spTree>
    <p:extLst>
      <p:ext uri="{BB962C8B-B14F-4D97-AF65-F5344CB8AC3E}">
        <p14:creationId xmlns:p14="http://schemas.microsoft.com/office/powerpoint/2010/main" val="15954061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1625</TotalTime>
  <Words>1357</Words>
  <Application>Microsoft Office PowerPoint</Application>
  <PresentationFormat>Widescreen</PresentationFormat>
  <Paragraphs>217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Trebuchet MS</vt:lpstr>
      <vt:lpstr>Wingdings 3</vt:lpstr>
      <vt:lpstr>Facet</vt:lpstr>
      <vt:lpstr>PBJ SCORING METHODOLOGY AND WQIP USE  REVIEW </vt:lpstr>
      <vt:lpstr>PowerPoint Presentation</vt:lpstr>
      <vt:lpstr>Staffing Percentiles</vt:lpstr>
      <vt:lpstr>WQIP scoring summary</vt:lpstr>
      <vt:lpstr>PBJ impacts &amp; strategies</vt:lpstr>
      <vt:lpstr>PBJ impacts &amp; strategies</vt:lpstr>
      <vt:lpstr>Staffing turnover</vt:lpstr>
      <vt:lpstr>Staffing turnover</vt:lpstr>
      <vt:lpstr>Calculation used for staffing hours </vt:lpstr>
      <vt:lpstr>Summary of PBJ scoring methodology</vt:lpstr>
      <vt:lpstr>Nursing staffing hours measurement and scoring </vt:lpstr>
      <vt:lpstr>Deciles for staffing points</vt:lpstr>
      <vt:lpstr>CMS Five Star report staffing sample</vt:lpstr>
      <vt:lpstr>Turnover measurement and scoring </vt:lpstr>
      <vt:lpstr>Turnover measurement and scoring </vt:lpstr>
      <vt:lpstr>PowerPoint Presentation</vt:lpstr>
      <vt:lpstr>CMS Five Star report turnover sample</vt:lpstr>
      <vt:lpstr>CMS Five Star report turnover sample</vt:lpstr>
      <vt:lpstr>CMS Five Star staffing summary</vt:lpstr>
      <vt:lpstr>Example of turnover management tool</vt:lpstr>
      <vt:lpstr>PowerPoint Presentation</vt:lpstr>
    </vt:vector>
  </TitlesOfParts>
  <Company>Ensign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PBJ Fundamental elements for managing</dc:title>
  <dc:creator>Williams, Mike</dc:creator>
  <cp:lastModifiedBy>Mike Williams</cp:lastModifiedBy>
  <cp:revision>71</cp:revision>
  <dcterms:created xsi:type="dcterms:W3CDTF">2018-05-01T03:11:02Z</dcterms:created>
  <dcterms:modified xsi:type="dcterms:W3CDTF">2023-09-12T21:22:19Z</dcterms:modified>
</cp:coreProperties>
</file>